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36" autoAdjust="0"/>
  </p:normalViewPr>
  <p:slideViewPr>
    <p:cSldViewPr snapToGrid="0" snapToObjects="1">
      <p:cViewPr varScale="1">
        <p:scale>
          <a:sx n="94" d="100"/>
          <a:sy n="94" d="100"/>
        </p:scale>
        <p:origin x="20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w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E0E9A-A482-3843-80ED-7D61EB1722AB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ABFF8-3599-4342-A0DA-29B757C0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1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0A2B-4F06-2F49-B664-4C5B9BB66E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93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ABFF8-3599-4342-A0DA-29B757C0EB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32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0A2B-4F06-2F49-B664-4C5B9BB66E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19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ABFF8-3599-4342-A0DA-29B757C0EB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70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0A2B-4F06-2F49-B664-4C5B9BB66E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36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ABFF8-3599-4342-A0DA-29B757C0EB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92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ABFF8-3599-4342-A0DA-29B757C0EB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07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ABFF8-3599-4342-A0DA-29B757C0EB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74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ABFF8-3599-4342-A0DA-29B757C0EB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45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ABFF8-3599-4342-A0DA-29B757C0EB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86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ABFF8-3599-4342-A0DA-29B757C0EB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7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0A2B-4F06-2F49-B664-4C5B9BB66E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29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0A2B-4F06-2F49-B664-4C5B9BB66E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8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0A2B-4F06-2F49-B664-4C5B9BB66E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51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0A2B-4F06-2F49-B664-4C5B9BB66E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2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0A2B-4F06-2F49-B664-4C5B9BB66E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30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ABFF8-3599-4342-A0DA-29B757C0EB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77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ABFF8-3599-4342-A0DA-29B757C0EB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60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ABFF8-3599-4342-A0DA-29B757C0EB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1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ABFF8-3599-4342-A0DA-29B757C0EB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45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0A2B-4F06-2F49-B664-4C5B9BB66E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62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0A2B-4F06-2F49-B664-4C5B9BB66E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2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0E01-2BEF-9547-B2AC-A963B203DD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4523-D1A8-B249-A832-52D07DAC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0E01-2BEF-9547-B2AC-A963B203DD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4523-D1A8-B249-A832-52D07DAC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0E01-2BEF-9547-B2AC-A963B203DD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4523-D1A8-B249-A832-52D07DAC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0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0E01-2BEF-9547-B2AC-A963B203DD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4523-D1A8-B249-A832-52D07DAC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2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0E01-2BEF-9547-B2AC-A963B203DD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4523-D1A8-B249-A832-52D07DAC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0E01-2BEF-9547-B2AC-A963B203DD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4523-D1A8-B249-A832-52D07DAC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1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0E01-2BEF-9547-B2AC-A963B203DD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4523-D1A8-B249-A832-52D07DAC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3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0E01-2BEF-9547-B2AC-A963B203DD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4523-D1A8-B249-A832-52D07DAC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0E01-2BEF-9547-B2AC-A963B203DD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4523-D1A8-B249-A832-52D07DAC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9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0E01-2BEF-9547-B2AC-A963B203DD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4523-D1A8-B249-A832-52D07DAC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4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0E01-2BEF-9547-B2AC-A963B203DD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4523-D1A8-B249-A832-52D07DAC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9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0E01-2BEF-9547-B2AC-A963B203DD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D4523-D1A8-B249-A832-52D07DAC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6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Parallelization of Clustered Low-Rank Approximation and Its Application to Link Prediction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329" y="3904095"/>
            <a:ext cx="6907198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Xin Sui</a:t>
            </a:r>
            <a:r>
              <a:rPr lang="en-US" sz="2400" b="1" baseline="30000" dirty="0"/>
              <a:t>1</a:t>
            </a:r>
            <a:r>
              <a:rPr lang="en-US" sz="2400" dirty="0"/>
              <a:t>, </a:t>
            </a:r>
            <a:r>
              <a:rPr lang="en-US" sz="2400" dirty="0" err="1"/>
              <a:t>Tsung-Hsien</a:t>
            </a:r>
            <a:r>
              <a:rPr lang="en-US" sz="2400" dirty="0"/>
              <a:t> Lee</a:t>
            </a:r>
            <a:r>
              <a:rPr lang="en-US" sz="2400" baseline="30000" dirty="0"/>
              <a:t>1</a:t>
            </a:r>
            <a:r>
              <a:rPr lang="en-US" sz="2400" dirty="0"/>
              <a:t>, Joyce </a:t>
            </a:r>
            <a:r>
              <a:rPr lang="en-US" sz="2400" dirty="0" err="1"/>
              <a:t>Jiyoung</a:t>
            </a:r>
            <a:r>
              <a:rPr lang="en-US" sz="2400" dirty="0"/>
              <a:t> Whang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Berkant</a:t>
            </a:r>
            <a:r>
              <a:rPr lang="en-US" sz="2400" dirty="0"/>
              <a:t> Savas</a:t>
            </a:r>
            <a:r>
              <a:rPr lang="en-US" sz="2400" baseline="30000" dirty="0"/>
              <a:t>2</a:t>
            </a:r>
            <a:r>
              <a:rPr lang="en-US" sz="2400" dirty="0"/>
              <a:t>, </a:t>
            </a:r>
            <a:r>
              <a:rPr lang="en-US" sz="2400" dirty="0" err="1"/>
              <a:t>Saral</a:t>
            </a:r>
            <a:r>
              <a:rPr lang="en-US" sz="2400" dirty="0"/>
              <a:t> Jain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  <a:r>
              <a:rPr lang="en-US" sz="2400" dirty="0" err="1"/>
              <a:t>Keshav</a:t>
            </a:r>
            <a:r>
              <a:rPr lang="en-US" sz="2400" dirty="0"/>
              <a:t> Pingali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  <a:r>
              <a:rPr lang="en-US" sz="2400" dirty="0" err="1"/>
              <a:t>Inderjit</a:t>
            </a:r>
            <a:r>
              <a:rPr lang="en-US" sz="2400" dirty="0"/>
              <a:t> Dhillon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  <a:p>
            <a:r>
              <a:rPr lang="en-US" sz="2900" baseline="30000" dirty="0"/>
              <a:t>1 </a:t>
            </a:r>
            <a:r>
              <a:rPr lang="en-US" sz="2900" dirty="0"/>
              <a:t>The University of Texas at Austin</a:t>
            </a:r>
          </a:p>
          <a:p>
            <a:r>
              <a:rPr lang="en-US" sz="2900" baseline="30000" dirty="0"/>
              <a:t>2</a:t>
            </a:r>
            <a:r>
              <a:rPr lang="en-US" sz="2900" dirty="0"/>
              <a:t> Linköping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dirty="0" err="1"/>
              <a:t>arXiv</a:t>
            </a:r>
            <a:r>
              <a:rPr lang="en-US" dirty="0"/>
              <a:t>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spyA_graclu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68" y="1837186"/>
            <a:ext cx="4020832" cy="43103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33963" y="6211669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21,363 vertices and 91,314 edges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00817" y="4101824"/>
            <a:ext cx="2221898" cy="2265475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Lucida Calligraphy"/>
                <a:cs typeface="Lucida Calligraphy"/>
              </a:rPr>
              <a:t>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0816" y="4094024"/>
            <a:ext cx="2221898" cy="2262326"/>
            <a:chOff x="5302258" y="3122089"/>
            <a:chExt cx="2543261" cy="2545922"/>
          </a:xfrm>
        </p:grpSpPr>
        <p:sp>
          <p:nvSpPr>
            <p:cNvPr id="6" name="Rectangle 5"/>
            <p:cNvSpPr/>
            <p:nvPr/>
          </p:nvSpPr>
          <p:spPr bwMode="auto">
            <a:xfrm>
              <a:off x="5302258" y="3122089"/>
              <a:ext cx="2542340" cy="2544905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 sz="1500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302259" y="3122090"/>
              <a:ext cx="484632" cy="484632"/>
            </a:xfrm>
            <a:prstGeom prst="rect">
              <a:avLst/>
            </a:prstGeom>
            <a:solidFill>
              <a:srgbClr val="CCFFCC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11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786891" y="3606722"/>
              <a:ext cx="794382" cy="795175"/>
            </a:xfrm>
            <a:prstGeom prst="rect">
              <a:avLst/>
            </a:prstGeom>
            <a:solidFill>
              <a:srgbClr val="CCFFCC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22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581272" y="4392202"/>
              <a:ext cx="779615" cy="791177"/>
            </a:xfrm>
            <a:prstGeom prst="rect">
              <a:avLst/>
            </a:prstGeom>
            <a:solidFill>
              <a:srgbClr val="CCFFCC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33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302259" y="3606722"/>
              <a:ext cx="484632" cy="795175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31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786891" y="3122090"/>
              <a:ext cx="794382" cy="484632"/>
            </a:xfrm>
            <a:prstGeom prst="rect">
              <a:avLst/>
            </a:prstGeom>
            <a:solidFill>
              <a:schemeClr val="bg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12</a:t>
              </a:r>
              <a:endParaRPr lang="en-US" altLang="ko-KR" sz="1500" baseline="-25000" dirty="0">
                <a:solidFill>
                  <a:schemeClr val="tx1"/>
                </a:solidFill>
                <a:latin typeface="+mj-lt"/>
                <a:ea typeface="ＭＳ Ｐゴシック" charset="-128"/>
                <a:cs typeface="Tahoma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302259" y="4392202"/>
              <a:ext cx="484632" cy="791177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31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81273" y="3122090"/>
              <a:ext cx="779614" cy="484632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13</a:t>
              </a:r>
              <a:endParaRPr lang="en-US" altLang="ko-KR" sz="1500" baseline="-25000" dirty="0">
                <a:solidFill>
                  <a:prstClr val="black"/>
                </a:solidFill>
                <a:ea typeface="ＭＳ Ｐゴシック" charset="-128"/>
                <a:cs typeface="Tahoma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786891" y="4392202"/>
              <a:ext cx="794382" cy="791177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32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581273" y="3606722"/>
              <a:ext cx="779614" cy="785480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23</a:t>
              </a:r>
              <a:endParaRPr lang="en-US" altLang="ko-KR" sz="1500" baseline="-25000" dirty="0">
                <a:solidFill>
                  <a:prstClr val="black"/>
                </a:solidFill>
                <a:ea typeface="ＭＳ Ｐゴシック" charset="-128"/>
                <a:cs typeface="Tahoma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360887" y="5183379"/>
              <a:ext cx="484632" cy="484632"/>
            </a:xfrm>
            <a:prstGeom prst="rect">
              <a:avLst/>
            </a:prstGeom>
            <a:solidFill>
              <a:srgbClr val="CCFFCC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44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360887" y="3122091"/>
              <a:ext cx="483711" cy="484631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14</a:t>
              </a:r>
              <a:endParaRPr lang="en-US" altLang="ko-KR" sz="1500" baseline="-25000" dirty="0">
                <a:solidFill>
                  <a:prstClr val="black"/>
                </a:solidFill>
                <a:ea typeface="ＭＳ Ｐゴシック" charset="-128"/>
                <a:cs typeface="Tahoma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360887" y="3606722"/>
              <a:ext cx="483712" cy="795175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24</a:t>
              </a:r>
              <a:endParaRPr lang="en-US" altLang="ko-KR" sz="1500" baseline="-25000" dirty="0">
                <a:solidFill>
                  <a:prstClr val="black"/>
                </a:solidFill>
                <a:ea typeface="ＭＳ Ｐゴシック" charset="-128"/>
                <a:cs typeface="Tahoma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360887" y="4392201"/>
              <a:ext cx="483711" cy="791178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34</a:t>
              </a:r>
              <a:endParaRPr lang="en-US" altLang="ko-KR" sz="1500" baseline="-25000" dirty="0">
                <a:solidFill>
                  <a:prstClr val="black"/>
                </a:solidFill>
                <a:ea typeface="ＭＳ Ｐゴシック" charset="-128"/>
                <a:cs typeface="Tahoma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302259" y="5183379"/>
              <a:ext cx="484632" cy="483615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41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786891" y="5183379"/>
              <a:ext cx="794382" cy="483615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42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6581272" y="5183379"/>
              <a:ext cx="779615" cy="483615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43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71445" y="4083077"/>
            <a:ext cx="1383220" cy="2273273"/>
            <a:chOff x="3271445" y="4083077"/>
            <a:chExt cx="1383220" cy="2273273"/>
          </a:xfrm>
        </p:grpSpPr>
        <p:sp>
          <p:nvSpPr>
            <p:cNvPr id="88" name="Rectangle 87"/>
            <p:cNvSpPr/>
            <p:nvPr/>
          </p:nvSpPr>
          <p:spPr>
            <a:xfrm>
              <a:off x="3278560" y="4083077"/>
              <a:ext cx="1376105" cy="2262324"/>
            </a:xfrm>
            <a:prstGeom prst="rect">
              <a:avLst/>
            </a:prstGeom>
            <a:solidFill>
              <a:srgbClr val="CCCC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/>
                <a:t>                  </a:t>
              </a:r>
            </a:p>
            <a:p>
              <a:r>
                <a:rPr lang="en-US" dirty="0"/>
                <a:t>              </a:t>
              </a:r>
              <a:endParaRPr lang="en-US" sz="3300" b="1" i="1" dirty="0">
                <a:solidFill>
                  <a:schemeClr val="tx1"/>
                </a:solidFill>
                <a:latin typeface="Ayuthaya"/>
                <a:cs typeface="Ayuthaya"/>
              </a:endParaRPr>
            </a:p>
            <a:p>
              <a:endParaRPr lang="en-US" sz="3300" b="1" i="1" dirty="0">
                <a:solidFill>
                  <a:schemeClr val="tx1"/>
                </a:solidFill>
                <a:latin typeface="Ayuthaya"/>
                <a:cs typeface="Ayuthaya"/>
              </a:endParaRPr>
            </a:p>
            <a:p>
              <a:endParaRPr lang="en-US" sz="3300" b="1" i="1" dirty="0">
                <a:solidFill>
                  <a:schemeClr val="tx1"/>
                </a:solidFill>
                <a:latin typeface="Ayuthaya"/>
                <a:cs typeface="Ayuthaya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256955" y="4090875"/>
              <a:ext cx="39626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latin typeface="ＭＳ Ｐ明朝"/>
                  <a:ea typeface="ＭＳ Ｐ明朝"/>
                  <a:cs typeface="ＭＳ Ｐ明朝"/>
                </a:rPr>
                <a:t>0</a:t>
              </a:r>
              <a:endParaRPr lang="en-US" dirty="0">
                <a:latin typeface="ＭＳ Ｐ明朝"/>
                <a:ea typeface="ＭＳ Ｐ明朝"/>
                <a:cs typeface="ＭＳ Ｐ明朝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271445" y="5756186"/>
              <a:ext cx="39626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latin typeface="ＭＳ Ｐ明朝"/>
                  <a:ea typeface="ＭＳ Ｐ明朝"/>
                  <a:cs typeface="ＭＳ Ｐ明朝"/>
                </a:rPr>
                <a:t>0</a:t>
              </a:r>
              <a:endParaRPr lang="en-US" dirty="0">
                <a:latin typeface="ＭＳ Ｐ明朝"/>
                <a:ea typeface="ＭＳ Ｐ明朝"/>
                <a:cs typeface="ＭＳ Ｐ明朝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53176" y="4054073"/>
            <a:ext cx="2279060" cy="1376106"/>
            <a:chOff x="6553176" y="4054073"/>
            <a:chExt cx="2279060" cy="1376106"/>
          </a:xfrm>
        </p:grpSpPr>
        <p:sp>
          <p:nvSpPr>
            <p:cNvPr id="89" name="Rectangle 88"/>
            <p:cNvSpPr/>
            <p:nvPr/>
          </p:nvSpPr>
          <p:spPr>
            <a:xfrm rot="16200000">
              <a:off x="7004653" y="3602596"/>
              <a:ext cx="1376105" cy="2279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"/>
            <a:lstStyle/>
            <a:p>
              <a:r>
                <a:rPr lang="en-US" dirty="0"/>
                <a:t>                            </a:t>
              </a:r>
              <a:endParaRPr lang="en-US" sz="3300" b="1" i="1" dirty="0">
                <a:solidFill>
                  <a:schemeClr val="tx1"/>
                </a:solidFill>
                <a:latin typeface="Ayuthaya"/>
                <a:cs typeface="Ayuthaya"/>
              </a:endParaRPr>
            </a:p>
            <a:p>
              <a:endParaRPr lang="en-US" sz="3300" b="1" i="1" dirty="0">
                <a:solidFill>
                  <a:schemeClr val="tx1"/>
                </a:solidFill>
                <a:latin typeface="Ayuthaya"/>
                <a:cs typeface="Ayuthaya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553200" y="4830015"/>
              <a:ext cx="39626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latin typeface="ＭＳ Ｐ明朝"/>
                  <a:ea typeface="ＭＳ Ｐ明朝"/>
                  <a:cs typeface="ＭＳ Ｐ明朝"/>
                </a:rPr>
                <a:t>0</a:t>
              </a:r>
              <a:endParaRPr lang="en-US" dirty="0">
                <a:latin typeface="ＭＳ Ｐ明朝"/>
                <a:ea typeface="ＭＳ Ｐ明朝"/>
                <a:cs typeface="ＭＳ Ｐ明朝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417865" y="4054073"/>
              <a:ext cx="39626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latin typeface="ＭＳ Ｐ明朝"/>
                  <a:ea typeface="ＭＳ Ｐ明朝"/>
                  <a:cs typeface="ＭＳ Ｐ明朝"/>
                </a:rPr>
                <a:t>0</a:t>
              </a:r>
              <a:endParaRPr lang="en-US" dirty="0">
                <a:latin typeface="ＭＳ Ｐ明朝"/>
                <a:ea typeface="ＭＳ Ｐ明朝"/>
                <a:cs typeface="ＭＳ Ｐ明朝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Clustered Low-rank Approximation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11</a:t>
            </a:fld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204553" y="1746607"/>
            <a:ext cx="3026833" cy="17431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Low-rank Approximation on diagonal blocks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1" name="Group 47"/>
          <p:cNvGrpSpPr>
            <a:grpSpLocks/>
          </p:cNvGrpSpPr>
          <p:nvPr/>
        </p:nvGrpSpPr>
        <p:grpSpPr bwMode="auto">
          <a:xfrm>
            <a:off x="2489982" y="2583994"/>
            <a:ext cx="2434485" cy="666325"/>
            <a:chOff x="3945386" y="1293393"/>
            <a:chExt cx="2665212" cy="832115"/>
          </a:xfrm>
        </p:grpSpPr>
        <p:sp>
          <p:nvSpPr>
            <p:cNvPr id="42" name="Rectangle 41"/>
            <p:cNvSpPr/>
            <p:nvPr/>
          </p:nvSpPr>
          <p:spPr>
            <a:xfrm>
              <a:off x="5104775" y="1297302"/>
              <a:ext cx="310329" cy="828206"/>
            </a:xfrm>
            <a:prstGeom prst="rect">
              <a:avLst/>
            </a:prstGeom>
            <a:solidFill>
              <a:schemeClr val="accent4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300" b="1" dirty="0">
                  <a:solidFill>
                    <a:schemeClr val="bg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V</a:t>
              </a:r>
              <a:r>
                <a:rPr lang="en-US" altLang="ko-KR" sz="1300" b="1" baseline="-25000" dirty="0">
                  <a:solidFill>
                    <a:schemeClr val="bg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i</a:t>
              </a:r>
            </a:p>
          </p:txBody>
        </p:sp>
        <p:graphicFrame>
          <p:nvGraphicFramePr>
            <p:cNvPr id="4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806728"/>
                </p:ext>
              </p:extLst>
            </p:nvPr>
          </p:nvGraphicFramePr>
          <p:xfrm>
            <a:off x="4677845" y="1530432"/>
            <a:ext cx="426930" cy="3949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0" name="Equation" r:id="rId4" imgW="139700" imgH="114300" progId="Equation.3">
                    <p:embed/>
                  </p:oleObj>
                </mc:Choice>
                <mc:Fallback>
                  <p:oleObj name="Equation" r:id="rId4" imgW="139700" imgH="114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7845" y="1530432"/>
                          <a:ext cx="426930" cy="3949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Rectangle 43"/>
            <p:cNvSpPr/>
            <p:nvPr/>
          </p:nvSpPr>
          <p:spPr>
            <a:xfrm>
              <a:off x="3945386" y="1295717"/>
              <a:ext cx="730775" cy="829790"/>
            </a:xfrm>
            <a:prstGeom prst="rect">
              <a:avLst/>
            </a:prstGeom>
            <a:solidFill>
              <a:srgbClr val="CCFFCC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300" b="1" dirty="0" err="1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300" b="1" baseline="-25000" dirty="0" err="1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ii</a:t>
              </a:r>
              <a:endParaRPr lang="en-US" altLang="ko-KR" sz="1300" b="1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87521" y="1295717"/>
              <a:ext cx="310329" cy="353993"/>
            </a:xfrm>
            <a:prstGeom prst="rect">
              <a:avLst/>
            </a:prstGeom>
            <a:solidFill>
              <a:srgbClr val="E46C0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300" b="1" dirty="0" err="1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D</a:t>
              </a:r>
              <a:r>
                <a:rPr lang="en-US" altLang="ko-KR" sz="1300" b="1" baseline="-25000" dirty="0" err="1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ii</a:t>
              </a:r>
              <a:endParaRPr lang="en-US" altLang="ko-KR" sz="1300" b="1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879823" y="1293393"/>
              <a:ext cx="730775" cy="353993"/>
            </a:xfrm>
            <a:prstGeom prst="rect">
              <a:avLst/>
            </a:prstGeom>
            <a:solidFill>
              <a:srgbClr val="8064A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300" b="1" dirty="0" err="1">
                  <a:solidFill>
                    <a:schemeClr val="bg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V</a:t>
              </a:r>
              <a:r>
                <a:rPr lang="en-US" altLang="ko-KR" sz="1300" b="1" baseline="-25000" dirty="0" err="1">
                  <a:solidFill>
                    <a:schemeClr val="bg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i</a:t>
              </a:r>
              <a:r>
                <a:rPr lang="en-US" altLang="ko-KR" sz="1500" b="1" i="1" baseline="30000" dirty="0" err="1">
                  <a:solidFill>
                    <a:schemeClr val="bg1"/>
                  </a:solidFill>
                  <a:latin typeface="+mj-lt"/>
                  <a:ea typeface="ＭＳ Ｐゴシック" charset="-128"/>
                  <a:cs typeface="Tahoma" charset="0"/>
                </a:rPr>
                <a:t>T</a:t>
              </a:r>
              <a:endParaRPr lang="en-US" altLang="ko-KR" sz="1500" b="1" i="1" baseline="30000" dirty="0">
                <a:solidFill>
                  <a:schemeClr val="bg1"/>
                </a:solidFill>
                <a:latin typeface="+mj-lt"/>
                <a:ea typeface="ＭＳ Ｐゴシック" charset="-128"/>
                <a:cs typeface="Tahoma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596813" y="1746607"/>
            <a:ext cx="3019183" cy="1743151"/>
            <a:chOff x="2511095" y="4775205"/>
            <a:chExt cx="4207370" cy="1743151"/>
          </a:xfrm>
        </p:grpSpPr>
        <p:sp>
          <p:nvSpPr>
            <p:cNvPr id="64" name="Rectangle 63"/>
            <p:cNvSpPr/>
            <p:nvPr/>
          </p:nvSpPr>
          <p:spPr>
            <a:xfrm>
              <a:off x="2511095" y="4775205"/>
              <a:ext cx="4207370" cy="174315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Approximating Off-Diagonal blocks</a:t>
              </a:r>
            </a:p>
            <a:p>
              <a:pPr algn="ctr"/>
              <a:endParaRPr lang="en-US" dirty="0">
                <a:solidFill>
                  <a:srgbClr val="000000"/>
                </a:solidFill>
              </a:endParaRPr>
            </a:p>
            <a:p>
              <a:pPr algn="ctr"/>
              <a:endParaRPr lang="en-US" dirty="0">
                <a:solidFill>
                  <a:srgbClr val="000000"/>
                </a:solidFill>
              </a:endParaRPr>
            </a:p>
            <a:p>
              <a:pPr algn="ctr"/>
              <a:endParaRPr lang="en-US" dirty="0">
                <a:solidFill>
                  <a:srgbClr val="000000"/>
                </a:solidFill>
              </a:endParaRPr>
            </a:p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978002" y="5473766"/>
              <a:ext cx="3218869" cy="805148"/>
              <a:chOff x="5330778" y="5426946"/>
              <a:chExt cx="3524830" cy="1008589"/>
            </a:xfrm>
          </p:grpSpPr>
          <p:sp>
            <p:nvSpPr>
              <p:cNvPr id="50" name="Rectangle 49"/>
              <p:cNvSpPr/>
              <p:nvPr/>
            </p:nvSpPr>
            <p:spPr bwMode="auto">
              <a:xfrm>
                <a:off x="8423040" y="5426946"/>
                <a:ext cx="432568" cy="836176"/>
              </a:xfrm>
              <a:prstGeom prst="rect">
                <a:avLst/>
              </a:prstGeom>
              <a:solidFill>
                <a:srgbClr val="8064A2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>
                  <a:defRPr/>
                </a:pPr>
                <a:r>
                  <a:rPr lang="en-US" altLang="ko-KR" sz="1600" b="1" dirty="0" err="1">
                    <a:solidFill>
                      <a:schemeClr val="bg1"/>
                    </a:solidFill>
                    <a:latin typeface="Lucida Calligraphy" charset="0"/>
                    <a:ea typeface="ＭＳ Ｐゴシック" charset="-128"/>
                    <a:cs typeface="Tahoma" charset="0"/>
                  </a:rPr>
                  <a:t>V</a:t>
                </a:r>
                <a:r>
                  <a:rPr lang="en-US" altLang="ko-KR" sz="1600" b="1" baseline="-25000" dirty="0" err="1">
                    <a:solidFill>
                      <a:schemeClr val="bg1"/>
                    </a:solidFill>
                    <a:latin typeface="Lucida Calligraphy" charset="0"/>
                    <a:ea typeface="ＭＳ Ｐゴシック" charset="-128"/>
                    <a:cs typeface="Tahoma" charset="0"/>
                  </a:rPr>
                  <a:t>j</a:t>
                </a:r>
                <a:endParaRPr lang="en-US" altLang="ko-KR" sz="1600" b="1" baseline="-25000" dirty="0">
                  <a:solidFill>
                    <a:schemeClr val="bg1"/>
                  </a:solidFill>
                  <a:latin typeface="Lucida Calligraphy" charset="0"/>
                  <a:ea typeface="ＭＳ Ｐゴシック" charset="-128"/>
                  <a:cs typeface="Tahoma" charset="0"/>
                </a:endParaRPr>
              </a:p>
            </p:txBody>
          </p:sp>
          <p:graphicFrame>
            <p:nvGraphicFramePr>
              <p:cNvPr id="51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98613259"/>
                  </p:ext>
                </p:extLst>
              </p:nvPr>
            </p:nvGraphicFramePr>
            <p:xfrm>
              <a:off x="5978290" y="5647341"/>
              <a:ext cx="387553" cy="4398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51" name="수식" r:id="rId6" imgW="126725" imgH="126725" progId="Equation.3">
                      <p:embed/>
                    </p:oleObj>
                  </mc:Choice>
                  <mc:Fallback>
                    <p:oleObj name="수식" r:id="rId6" imgW="126725" imgH="12672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78290" y="5647341"/>
                            <a:ext cx="387553" cy="4398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" name="Rectangle 51"/>
              <p:cNvSpPr/>
              <p:nvPr/>
            </p:nvSpPr>
            <p:spPr bwMode="auto">
              <a:xfrm>
                <a:off x="7486380" y="5427472"/>
                <a:ext cx="822960" cy="1008063"/>
              </a:xfrm>
              <a:prstGeom prst="rect">
                <a:avLst/>
              </a:prstGeom>
              <a:solidFill>
                <a:schemeClr val="bg2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rIns="0" anchor="ctr"/>
              <a:lstStyle/>
              <a:p>
                <a:pPr algn="ctr">
                  <a:defRPr/>
                </a:pPr>
                <a:r>
                  <a:rPr lang="en-US" altLang="ko-KR" b="1" dirty="0" err="1">
                    <a:solidFill>
                      <a:schemeClr val="tx1"/>
                    </a:solidFill>
                    <a:latin typeface="Lucida Calligraphy" charset="0"/>
                    <a:ea typeface="ＭＳ Ｐゴシック" charset="-128"/>
                    <a:cs typeface="Tahoma" charset="0"/>
                  </a:rPr>
                  <a:t>A</a:t>
                </a:r>
                <a:r>
                  <a:rPr lang="en-US" altLang="ko-KR" b="1" baseline="-25000" dirty="0" err="1">
                    <a:solidFill>
                      <a:schemeClr val="tx1"/>
                    </a:solidFill>
                    <a:latin typeface="Lucida Calligraphy" charset="0"/>
                    <a:ea typeface="ＭＳ Ｐゴシック" charset="-128"/>
                    <a:cs typeface="Tahoma" charset="0"/>
                  </a:rPr>
                  <a:t>ij</a:t>
                </a:r>
                <a:endParaRPr lang="en-US" altLang="ko-KR" b="1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5330778" y="5647340"/>
                <a:ext cx="432568" cy="3550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>
                  <a:defRPr/>
                </a:pPr>
                <a:r>
                  <a:rPr lang="en-US" altLang="ko-KR" sz="1300" b="1" dirty="0" err="1">
                    <a:solidFill>
                      <a:schemeClr val="tx1"/>
                    </a:solidFill>
                    <a:latin typeface="Lucida Calligraphy" charset="0"/>
                    <a:ea typeface="ＭＳ Ｐゴシック" charset="-128"/>
                    <a:cs typeface="Tahoma" charset="0"/>
                  </a:rPr>
                  <a:t>D</a:t>
                </a:r>
                <a:r>
                  <a:rPr lang="en-US" altLang="ko-KR" sz="1300" b="1" baseline="-25000" dirty="0" err="1">
                    <a:solidFill>
                      <a:schemeClr val="tx1"/>
                    </a:solidFill>
                    <a:latin typeface="Lucida Calligraphy" charset="0"/>
                    <a:ea typeface="ＭＳ Ｐゴシック" charset="-128"/>
                    <a:cs typeface="Tahoma" charset="0"/>
                  </a:rPr>
                  <a:t>i</a:t>
                </a:r>
                <a:r>
                  <a:rPr lang="en-US" altLang="ko-KR" sz="1500" b="1" baseline="-25000" dirty="0" err="1">
                    <a:solidFill>
                      <a:schemeClr val="tx1"/>
                    </a:solidFill>
                    <a:latin typeface="Lucida Calligraphy" charset="0"/>
                    <a:ea typeface="ＭＳ Ｐゴシック" charset="-128"/>
                    <a:cs typeface="Tahoma" charset="0"/>
                  </a:rPr>
                  <a:t>j</a:t>
                </a:r>
                <a:endParaRPr lang="en-US" altLang="ko-KR" sz="1500" b="1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6385229" y="5427473"/>
                <a:ext cx="1018627" cy="355088"/>
              </a:xfrm>
              <a:prstGeom prst="rect">
                <a:avLst/>
              </a:prstGeom>
              <a:solidFill>
                <a:schemeClr val="accent4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>
                  <a:defRPr/>
                </a:pPr>
                <a:r>
                  <a:rPr lang="en-US" altLang="ko-KR" sz="1600" b="1" dirty="0" err="1">
                    <a:solidFill>
                      <a:schemeClr val="bg1"/>
                    </a:solidFill>
                    <a:latin typeface="Lucida Calligraphy" charset="0"/>
                    <a:ea typeface="ＭＳ Ｐゴシック" charset="-128"/>
                    <a:cs typeface="Tahoma" charset="0"/>
                  </a:rPr>
                  <a:t>V</a:t>
                </a:r>
                <a:r>
                  <a:rPr lang="en-US" altLang="ko-KR" sz="1600" b="1" baseline="-25000" dirty="0" err="1">
                    <a:solidFill>
                      <a:schemeClr val="bg1"/>
                    </a:solidFill>
                    <a:latin typeface="Lucida Calligraphy" charset="0"/>
                    <a:ea typeface="ＭＳ Ｐゴシック" charset="-128"/>
                    <a:cs typeface="Tahoma" charset="0"/>
                  </a:rPr>
                  <a:t>i</a:t>
                </a:r>
                <a:r>
                  <a:rPr lang="en-US" altLang="ko-KR" sz="1600" b="1" i="1" baseline="30000" dirty="0" err="1">
                    <a:solidFill>
                      <a:schemeClr val="bg1"/>
                    </a:solidFill>
                    <a:ea typeface="ＭＳ Ｐゴシック" charset="-128"/>
                    <a:cs typeface="Tahoma" charset="0"/>
                  </a:rPr>
                  <a:t>T</a:t>
                </a:r>
                <a:endParaRPr lang="en-US" altLang="ko-KR" sz="1600" b="1" baseline="30000" dirty="0">
                  <a:solidFill>
                    <a:schemeClr val="bg1"/>
                  </a:solidFill>
                  <a:latin typeface="Lucida Calligraphy" charset="0"/>
                  <a:ea typeface="ＭＳ Ｐゴシック" charset="-128"/>
                  <a:cs typeface="Tahoma" charset="0"/>
                </a:endParaRPr>
              </a:p>
            </p:txBody>
          </p:sp>
        </p:grpSp>
      </p:grpSp>
      <p:sp>
        <p:nvSpPr>
          <p:cNvPr id="59" name="Rectangle 58"/>
          <p:cNvSpPr/>
          <p:nvPr/>
        </p:nvSpPr>
        <p:spPr>
          <a:xfrm>
            <a:off x="474897" y="1746607"/>
            <a:ext cx="1331946" cy="17407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Graph Partitioning</a:t>
            </a:r>
          </a:p>
        </p:txBody>
      </p:sp>
      <p:sp>
        <p:nvSpPr>
          <p:cNvPr id="69" name="Right Arrow 68"/>
          <p:cNvSpPr/>
          <p:nvPr/>
        </p:nvSpPr>
        <p:spPr>
          <a:xfrm>
            <a:off x="5231386" y="1915587"/>
            <a:ext cx="471791" cy="14594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1806843" y="1878547"/>
            <a:ext cx="471791" cy="14594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402175" y="1366692"/>
            <a:ext cx="77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125238" y="1366692"/>
            <a:ext cx="77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499586" y="1393532"/>
            <a:ext cx="77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3</a:t>
            </a:r>
          </a:p>
        </p:txBody>
      </p:sp>
      <p:graphicFrame>
        <p:nvGraphicFramePr>
          <p:cNvPr id="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784081"/>
              </p:ext>
            </p:extLst>
          </p:nvPr>
        </p:nvGraphicFramePr>
        <p:xfrm>
          <a:off x="2769182" y="5046000"/>
          <a:ext cx="4270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" name="Equation" r:id="rId8" imgW="139700" imgH="114300" progId="Equation.3">
                  <p:embed/>
                </p:oleObj>
              </mc:Choice>
              <mc:Fallback>
                <p:oleObj name="Equation" r:id="rId8" imgW="139700" imgH="114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9182" y="5046000"/>
                        <a:ext cx="4270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74"/>
          <p:cNvSpPr/>
          <p:nvPr/>
        </p:nvSpPr>
        <p:spPr bwMode="auto">
          <a:xfrm>
            <a:off x="3278561" y="4079926"/>
            <a:ext cx="334781" cy="433798"/>
          </a:xfrm>
          <a:prstGeom prst="rect">
            <a:avLst/>
          </a:prstGeom>
          <a:solidFill>
            <a:srgbClr val="8064A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altLang="ko-KR" sz="1600" dirty="0">
                <a:solidFill>
                  <a:srgbClr val="FFFFFF"/>
                </a:solidFill>
                <a:latin typeface="Lucida Calligraphy" charset="0"/>
                <a:ea typeface="ＭＳ Ｐゴシック" charset="-128"/>
                <a:cs typeface="Tahoma" charset="0"/>
              </a:rPr>
              <a:t>v</a:t>
            </a:r>
            <a:r>
              <a:rPr lang="en-US" altLang="ko-KR" baseline="-25000" dirty="0">
                <a:solidFill>
                  <a:srgbClr val="FFFFFF"/>
                </a:solidFill>
                <a:latin typeface="Lucida Calligraphy" charset="0"/>
                <a:ea typeface="ＭＳ Ｐゴシック" charset="-128"/>
                <a:cs typeface="Tahoma" charset="0"/>
              </a:rPr>
              <a:t>1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3605078" y="4513724"/>
            <a:ext cx="348989" cy="697984"/>
          </a:xfrm>
          <a:prstGeom prst="rect">
            <a:avLst/>
          </a:prstGeom>
          <a:solidFill>
            <a:srgbClr val="8064A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altLang="ko-KR" sz="1600" dirty="0">
                <a:solidFill>
                  <a:srgbClr val="FFFFFF"/>
                </a:solidFill>
                <a:latin typeface="Lucida Calligraphy" charset="0"/>
                <a:ea typeface="ＭＳ Ｐゴシック" charset="-128"/>
                <a:cs typeface="Tahoma" charset="0"/>
              </a:rPr>
              <a:t>v</a:t>
            </a:r>
            <a:r>
              <a:rPr lang="en-US" altLang="ko-KR" baseline="-25000" dirty="0">
                <a:solidFill>
                  <a:srgbClr val="FFFFFF"/>
                </a:solidFill>
                <a:latin typeface="Lucida Calligraphy" charset="0"/>
                <a:ea typeface="ＭＳ Ｐゴシック" charset="-128"/>
                <a:cs typeface="Tahoma" charset="0"/>
              </a:rPr>
              <a:t>2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3954067" y="5212957"/>
            <a:ext cx="347472" cy="703045"/>
          </a:xfrm>
          <a:prstGeom prst="rect">
            <a:avLst/>
          </a:prstGeom>
          <a:solidFill>
            <a:srgbClr val="8064A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altLang="ko-KR" sz="1600" dirty="0">
                <a:solidFill>
                  <a:srgbClr val="FFFFFF"/>
                </a:solidFill>
                <a:latin typeface="Lucida Calligraphy" charset="0"/>
                <a:ea typeface="ＭＳ Ｐゴシック" charset="-128"/>
                <a:cs typeface="Tahoma" charset="0"/>
              </a:rPr>
              <a:t>v</a:t>
            </a:r>
            <a:r>
              <a:rPr lang="en-US" altLang="ko-KR" baseline="-25000" dirty="0">
                <a:solidFill>
                  <a:srgbClr val="FFFFFF"/>
                </a:solidFill>
                <a:latin typeface="Lucida Calligraphy" charset="0"/>
                <a:ea typeface="ＭＳ Ｐゴシック" charset="-128"/>
                <a:cs typeface="Tahoma" charset="0"/>
              </a:rPr>
              <a:t>3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4905571" y="4064373"/>
            <a:ext cx="347472" cy="344140"/>
          </a:xfrm>
          <a:prstGeom prst="rect">
            <a:avLst/>
          </a:prstGeom>
          <a:solidFill>
            <a:srgbClr val="FF66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D11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5256444" y="4410721"/>
            <a:ext cx="347472" cy="344140"/>
          </a:xfrm>
          <a:prstGeom prst="rect">
            <a:avLst/>
          </a:prstGeom>
          <a:solidFill>
            <a:srgbClr val="FF66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D22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5610312" y="4737221"/>
            <a:ext cx="347472" cy="344140"/>
          </a:xfrm>
          <a:prstGeom prst="rect">
            <a:avLst/>
          </a:prstGeom>
          <a:solidFill>
            <a:srgbClr val="FF66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D33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5610312" y="4410721"/>
            <a:ext cx="347472" cy="344140"/>
          </a:xfrm>
          <a:prstGeom prst="rect">
            <a:avLst/>
          </a:prstGeom>
          <a:solidFill>
            <a:srgbClr val="FAC09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D23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5610312" y="4064373"/>
            <a:ext cx="347472" cy="344140"/>
          </a:xfrm>
          <a:prstGeom prst="rect">
            <a:avLst/>
          </a:prstGeom>
          <a:solidFill>
            <a:srgbClr val="FAC09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D13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4905571" y="4410721"/>
            <a:ext cx="347472" cy="344140"/>
          </a:xfrm>
          <a:prstGeom prst="rect">
            <a:avLst/>
          </a:prstGeom>
          <a:solidFill>
            <a:srgbClr val="FAC09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D21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5256444" y="4737221"/>
            <a:ext cx="347472" cy="344140"/>
          </a:xfrm>
          <a:prstGeom prst="rect">
            <a:avLst/>
          </a:prstGeom>
          <a:solidFill>
            <a:srgbClr val="FAC09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D32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4905571" y="4737221"/>
            <a:ext cx="347472" cy="344140"/>
          </a:xfrm>
          <a:prstGeom prst="rect">
            <a:avLst/>
          </a:prstGeom>
          <a:solidFill>
            <a:srgbClr val="FAC09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D31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5256444" y="4064373"/>
            <a:ext cx="347472" cy="344140"/>
          </a:xfrm>
          <a:prstGeom prst="rect">
            <a:avLst/>
          </a:prstGeom>
          <a:solidFill>
            <a:srgbClr val="FAC09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D12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4307194" y="5916002"/>
            <a:ext cx="347472" cy="429399"/>
          </a:xfrm>
          <a:prstGeom prst="rect">
            <a:avLst/>
          </a:prstGeom>
          <a:solidFill>
            <a:srgbClr val="8064A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altLang="ko-KR" sz="1600" dirty="0">
                <a:solidFill>
                  <a:srgbClr val="FFFFFF"/>
                </a:solidFill>
                <a:latin typeface="Lucida Calligraphy" charset="0"/>
                <a:ea typeface="ＭＳ Ｐゴシック" charset="-128"/>
                <a:cs typeface="Tahoma" charset="0"/>
              </a:rPr>
              <a:t>v</a:t>
            </a:r>
            <a:r>
              <a:rPr lang="en-US" altLang="ko-KR" baseline="-25000" dirty="0">
                <a:solidFill>
                  <a:srgbClr val="FFFFFF"/>
                </a:solidFill>
                <a:latin typeface="Lucida Calligraphy" charset="0"/>
                <a:ea typeface="ＭＳ Ｐゴシック" charset="-128"/>
                <a:cs typeface="Tahoma" charset="0"/>
              </a:rPr>
              <a:t>4</a:t>
            </a:r>
          </a:p>
        </p:txBody>
      </p:sp>
      <p:sp>
        <p:nvSpPr>
          <p:cNvPr id="92" name="Rectangle 91"/>
          <p:cNvSpPr/>
          <p:nvPr/>
        </p:nvSpPr>
        <p:spPr bwMode="auto">
          <a:xfrm rot="5400000">
            <a:off x="6602684" y="4000071"/>
            <a:ext cx="334781" cy="433798"/>
          </a:xfrm>
          <a:prstGeom prst="rect">
            <a:avLst/>
          </a:prstGeom>
          <a:solidFill>
            <a:srgbClr val="8064A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altLang="ko-KR" sz="1600" dirty="0">
                <a:solidFill>
                  <a:srgbClr val="FFFFFF"/>
                </a:solidFill>
                <a:latin typeface="Lucida Calligraphy" charset="0"/>
                <a:ea typeface="ＭＳ Ｐゴシック" charset="-128"/>
                <a:cs typeface="Tahoma" charset="0"/>
              </a:rPr>
              <a:t>v</a:t>
            </a:r>
            <a:r>
              <a:rPr lang="en-US" altLang="ko-KR" baseline="-25000" dirty="0">
                <a:solidFill>
                  <a:srgbClr val="FFFFFF"/>
                </a:solidFill>
                <a:latin typeface="Lucida Calligraphy" charset="0"/>
                <a:ea typeface="ＭＳ Ｐゴシック" charset="-128"/>
                <a:cs typeface="Tahoma" charset="0"/>
              </a:rPr>
              <a:t>1</a:t>
            </a:r>
            <a:r>
              <a:rPr lang="en-US" altLang="ko-KR" b="1" i="1" baseline="30000" dirty="0">
                <a:solidFill>
                  <a:srgbClr val="FFFFFF"/>
                </a:solidFill>
                <a:ea typeface="ＭＳ Ｐゴシック" charset="-128"/>
                <a:cs typeface="Tahoma" charset="0"/>
              </a:rPr>
              <a:t>T</a:t>
            </a:r>
            <a:endParaRPr lang="en-US" altLang="ko-KR" baseline="-25000" dirty="0">
              <a:solidFill>
                <a:srgbClr val="FFFFFF"/>
              </a:solidFill>
              <a:latin typeface="Lucida Calligraphy" charset="0"/>
              <a:ea typeface="ＭＳ Ｐゴシック" charset="-128"/>
              <a:cs typeface="Tahoma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 rot="5400000">
            <a:off x="7176303" y="4212118"/>
            <a:ext cx="348989" cy="697984"/>
          </a:xfrm>
          <a:prstGeom prst="rect">
            <a:avLst/>
          </a:prstGeom>
          <a:solidFill>
            <a:srgbClr val="8064A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altLang="ko-KR" sz="1600" dirty="0">
                <a:solidFill>
                  <a:srgbClr val="FFFFFF"/>
                </a:solidFill>
                <a:latin typeface="Lucida Calligraphy" charset="0"/>
                <a:ea typeface="ＭＳ Ｐゴシック" charset="-128"/>
                <a:cs typeface="Tahoma" charset="0"/>
              </a:rPr>
              <a:t>v</a:t>
            </a:r>
            <a:r>
              <a:rPr lang="en-US" altLang="ko-KR" baseline="-25000" dirty="0">
                <a:solidFill>
                  <a:srgbClr val="FFFFFF"/>
                </a:solidFill>
                <a:latin typeface="Lucida Calligraphy" charset="0"/>
                <a:ea typeface="ＭＳ Ｐゴシック" charset="-128"/>
                <a:cs typeface="Tahoma" charset="0"/>
              </a:rPr>
              <a:t>2</a:t>
            </a:r>
            <a:r>
              <a:rPr lang="en-US" altLang="ko-KR" b="1" i="1" baseline="30000" dirty="0">
                <a:solidFill>
                  <a:srgbClr val="FFFFFF"/>
                </a:solidFill>
                <a:ea typeface="ＭＳ Ｐゴシック" charset="-128"/>
                <a:cs typeface="Tahoma" charset="0"/>
              </a:rPr>
              <a:t>T</a:t>
            </a:r>
            <a:endParaRPr lang="en-US" altLang="ko-KR" baseline="-25000" dirty="0">
              <a:solidFill>
                <a:srgbClr val="FFFFFF"/>
              </a:solidFill>
              <a:latin typeface="Lucida Calligraphy" charset="0"/>
              <a:ea typeface="ＭＳ Ｐゴシック" charset="-128"/>
              <a:cs typeface="Tahoma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 rot="5400000">
            <a:off x="7877576" y="4557819"/>
            <a:ext cx="347472" cy="703045"/>
          </a:xfrm>
          <a:prstGeom prst="rect">
            <a:avLst/>
          </a:prstGeom>
          <a:solidFill>
            <a:srgbClr val="8064A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altLang="ko-KR" sz="1600" dirty="0">
                <a:solidFill>
                  <a:srgbClr val="FFFFFF"/>
                </a:solidFill>
                <a:latin typeface="Lucida Calligraphy" charset="0"/>
                <a:ea typeface="ＭＳ Ｐゴシック" charset="-128"/>
                <a:cs typeface="Tahoma" charset="0"/>
              </a:rPr>
              <a:t>v</a:t>
            </a:r>
            <a:r>
              <a:rPr lang="en-US" altLang="ko-KR" baseline="-25000" dirty="0">
                <a:solidFill>
                  <a:srgbClr val="FFFFFF"/>
                </a:solidFill>
                <a:latin typeface="Lucida Calligraphy" charset="0"/>
                <a:ea typeface="ＭＳ Ｐゴシック" charset="-128"/>
                <a:cs typeface="Tahoma" charset="0"/>
              </a:rPr>
              <a:t>3</a:t>
            </a:r>
            <a:r>
              <a:rPr lang="en-US" altLang="ko-KR" b="1" i="1" baseline="30000" dirty="0">
                <a:solidFill>
                  <a:srgbClr val="FFFFFF"/>
                </a:solidFill>
                <a:ea typeface="ＭＳ Ｐゴシック" charset="-128"/>
                <a:cs typeface="Tahoma" charset="0"/>
              </a:rPr>
              <a:t>T</a:t>
            </a:r>
            <a:endParaRPr lang="en-US" altLang="ko-KR" baseline="-25000" dirty="0">
              <a:solidFill>
                <a:srgbClr val="FFFFFF"/>
              </a:solidFill>
              <a:latin typeface="Lucida Calligraphy" charset="0"/>
              <a:ea typeface="ＭＳ Ｐゴシック" charset="-128"/>
              <a:cs typeface="Tahoma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 rot="5400000">
            <a:off x="8443798" y="5041743"/>
            <a:ext cx="347472" cy="429399"/>
          </a:xfrm>
          <a:prstGeom prst="rect">
            <a:avLst/>
          </a:prstGeom>
          <a:solidFill>
            <a:srgbClr val="8064A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altLang="ko-KR" sz="1600" dirty="0">
                <a:solidFill>
                  <a:srgbClr val="FFFFFF"/>
                </a:solidFill>
                <a:latin typeface="Lucida Calligraphy" charset="0"/>
                <a:ea typeface="ＭＳ Ｐゴシック" charset="-128"/>
                <a:cs typeface="Tahoma" charset="0"/>
              </a:rPr>
              <a:t>v</a:t>
            </a:r>
            <a:r>
              <a:rPr lang="en-US" altLang="ko-KR" baseline="-25000" dirty="0">
                <a:solidFill>
                  <a:srgbClr val="FFFFFF"/>
                </a:solidFill>
                <a:latin typeface="Lucida Calligraphy" charset="0"/>
                <a:ea typeface="ＭＳ Ｐゴシック" charset="-128"/>
                <a:cs typeface="Tahoma" charset="0"/>
              </a:rPr>
              <a:t>4</a:t>
            </a:r>
            <a:r>
              <a:rPr lang="en-US" altLang="ko-KR" b="1" i="1" baseline="30000" dirty="0">
                <a:solidFill>
                  <a:srgbClr val="FFFFFF"/>
                </a:solidFill>
                <a:ea typeface="ＭＳ Ｐゴシック" charset="-128"/>
                <a:cs typeface="Tahoma" charset="0"/>
              </a:rPr>
              <a:t>T</a:t>
            </a:r>
            <a:endParaRPr lang="en-US" altLang="ko-KR" baseline="-25000" dirty="0">
              <a:solidFill>
                <a:srgbClr val="FFFFFF"/>
              </a:solidFill>
              <a:latin typeface="Lucida Calligraphy" charset="0"/>
              <a:ea typeface="ＭＳ Ｐゴシック" charset="-128"/>
              <a:cs typeface="Tahoma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5958633" y="4064373"/>
            <a:ext cx="347472" cy="344140"/>
          </a:xfrm>
          <a:prstGeom prst="rect">
            <a:avLst/>
          </a:prstGeom>
          <a:solidFill>
            <a:srgbClr val="FAC09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D14</a:t>
            </a:r>
          </a:p>
        </p:txBody>
      </p:sp>
      <p:sp>
        <p:nvSpPr>
          <p:cNvPr id="97" name="Rectangle 96"/>
          <p:cNvSpPr/>
          <p:nvPr/>
        </p:nvSpPr>
        <p:spPr bwMode="auto">
          <a:xfrm>
            <a:off x="5958633" y="4410721"/>
            <a:ext cx="347472" cy="344140"/>
          </a:xfrm>
          <a:prstGeom prst="rect">
            <a:avLst/>
          </a:prstGeom>
          <a:solidFill>
            <a:srgbClr val="FAC09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D24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5958633" y="4737221"/>
            <a:ext cx="347472" cy="344140"/>
          </a:xfrm>
          <a:prstGeom prst="rect">
            <a:avLst/>
          </a:prstGeom>
          <a:solidFill>
            <a:srgbClr val="FAC09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D34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5958633" y="5084377"/>
            <a:ext cx="347472" cy="344140"/>
          </a:xfrm>
          <a:prstGeom prst="rect">
            <a:avLst/>
          </a:prstGeom>
          <a:solidFill>
            <a:srgbClr val="FF66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D44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5256444" y="5084377"/>
            <a:ext cx="347472" cy="344140"/>
          </a:xfrm>
          <a:prstGeom prst="rect">
            <a:avLst/>
          </a:prstGeom>
          <a:solidFill>
            <a:srgbClr val="FAC09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D42</a:t>
            </a:r>
          </a:p>
        </p:txBody>
      </p:sp>
      <p:sp>
        <p:nvSpPr>
          <p:cNvPr id="101" name="Rectangle 100"/>
          <p:cNvSpPr/>
          <p:nvPr/>
        </p:nvSpPr>
        <p:spPr bwMode="auto">
          <a:xfrm>
            <a:off x="4905571" y="5084377"/>
            <a:ext cx="347472" cy="344140"/>
          </a:xfrm>
          <a:prstGeom prst="rect">
            <a:avLst/>
          </a:prstGeom>
          <a:solidFill>
            <a:srgbClr val="FAC09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D41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5610312" y="5084377"/>
            <a:ext cx="347472" cy="344140"/>
          </a:xfrm>
          <a:prstGeom prst="rect">
            <a:avLst/>
          </a:prstGeom>
          <a:solidFill>
            <a:srgbClr val="FAC09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D43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944886" y="5601291"/>
            <a:ext cx="3887350" cy="1120184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Compared to low-rank approximation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1600" dirty="0">
                <a:solidFill>
                  <a:srgbClr val="FF0000"/>
                </a:solidFill>
              </a:rPr>
              <a:t>Local structure to speed up computation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1600" dirty="0">
                <a:solidFill>
                  <a:srgbClr val="FF0000"/>
                </a:solidFill>
              </a:rPr>
              <a:t>Same storage of eigenvectors but higher rank </a:t>
            </a:r>
          </a:p>
        </p:txBody>
      </p:sp>
    </p:spTree>
    <p:extLst>
      <p:ext uri="{BB962C8B-B14F-4D97-AF65-F5344CB8AC3E}">
        <p14:creationId xmlns:p14="http://schemas.microsoft.com/office/powerpoint/2010/main" val="79392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9" grpId="0" animBg="1"/>
      <p:bldP spid="69" grpId="0" animBg="1"/>
      <p:bldP spid="70" grpId="0" animBg="1"/>
      <p:bldP spid="71" grpId="0"/>
      <p:bldP spid="72" grpId="0"/>
      <p:bldP spid="73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PEK: A new graph partitioning algorithm for social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82176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Intuition: High degree vertices capture the high level structure of such graphs</a:t>
            </a:r>
          </a:p>
          <a:p>
            <a:r>
              <a:rPr lang="en-US" dirty="0"/>
              <a:t>PEK Algorithm:</a:t>
            </a:r>
          </a:p>
          <a:p>
            <a:pPr lvl="1"/>
            <a:r>
              <a:rPr lang="en-US" dirty="0"/>
              <a:t>Extract a small representative sub-graph(high degree vertices and their edges)</a:t>
            </a:r>
          </a:p>
          <a:p>
            <a:pPr lvl="1"/>
            <a:r>
              <a:rPr lang="en-US" dirty="0"/>
              <a:t>Partition this sub-graph</a:t>
            </a:r>
          </a:p>
          <a:p>
            <a:pPr lvl="1"/>
            <a:r>
              <a:rPr lang="en-US" dirty="0"/>
              <a:t>Propagate partitioning to entire graph</a:t>
            </a:r>
          </a:p>
          <a:p>
            <a:pPr lvl="1"/>
            <a:r>
              <a:rPr lang="en-US" dirty="0"/>
              <a:t>Refine with weighted kernel K-Means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35407" y="6385797"/>
            <a:ext cx="2133600" cy="365125"/>
          </a:xfrm>
        </p:spPr>
        <p:txBody>
          <a:bodyPr/>
          <a:lstStyle/>
          <a:p>
            <a:fld id="{4DA7225F-1C2D-F841-90A3-8636DED483F0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Hexagon 4"/>
          <p:cNvSpPr/>
          <p:nvPr/>
        </p:nvSpPr>
        <p:spPr>
          <a:xfrm rot="16200000">
            <a:off x="725674" y="4325475"/>
            <a:ext cx="1521980" cy="1250655"/>
          </a:xfrm>
          <a:prstGeom prst="hexagon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 rot="16200000">
            <a:off x="2068395" y="5998176"/>
            <a:ext cx="526189" cy="438995"/>
          </a:xfrm>
          <a:prstGeom prst="hexagon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 rot="16200000">
            <a:off x="3810475" y="4370305"/>
            <a:ext cx="1521980" cy="1250655"/>
          </a:xfrm>
          <a:prstGeom prst="hexagon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 rot="16200000">
            <a:off x="5699044" y="4370306"/>
            <a:ext cx="1521980" cy="1250655"/>
          </a:xfrm>
          <a:prstGeom prst="hex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3275414">
            <a:off x="1868670" y="5621809"/>
            <a:ext cx="410621" cy="366003"/>
          </a:xfrm>
          <a:prstGeom prst="righ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8660677">
            <a:off x="3785116" y="5662588"/>
            <a:ext cx="410621" cy="366003"/>
          </a:xfrm>
          <a:prstGeom prst="righ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751152" y="6036337"/>
            <a:ext cx="410621" cy="366003"/>
          </a:xfrm>
          <a:prstGeom prst="righ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 rot="16200000">
            <a:off x="3322603" y="5998176"/>
            <a:ext cx="526189" cy="438995"/>
          </a:xfrm>
          <a:prstGeom prst="hex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339616" y="4839319"/>
            <a:ext cx="410621" cy="366003"/>
          </a:xfrm>
          <a:prstGeom prst="righ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5549" y="5837710"/>
            <a:ext cx="144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Extract </a:t>
            </a:r>
            <a:r>
              <a:rPr lang="en-US" sz="1400" b="1" dirty="0" err="1"/>
              <a:t>subgraph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74006" y="6459691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Initial Partitioning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6137" y="5966711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Project Partitions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7864" y="3987544"/>
            <a:ext cx="10695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Propagate</a:t>
            </a:r>
          </a:p>
          <a:p>
            <a:r>
              <a:rPr lang="en-US" sz="1400" b="1" dirty="0"/>
              <a:t>Partitioning</a:t>
            </a:r>
          </a:p>
          <a:p>
            <a:endParaRPr lang="en-US" sz="1400" b="1" dirty="0"/>
          </a:p>
        </p:txBody>
      </p:sp>
      <p:sp>
        <p:nvSpPr>
          <p:cNvPr id="20" name="Trapezoid 19"/>
          <p:cNvSpPr/>
          <p:nvPr/>
        </p:nvSpPr>
        <p:spPr>
          <a:xfrm rot="16200000">
            <a:off x="3213919" y="6099881"/>
            <a:ext cx="533165" cy="228600"/>
          </a:xfrm>
          <a:prstGeom prst="trapezoid">
            <a:avLst>
              <a:gd name="adj" fmla="val 51078"/>
            </a:avLst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Trapezoid 20"/>
          <p:cNvSpPr/>
          <p:nvPr/>
        </p:nvSpPr>
        <p:spPr>
          <a:xfrm rot="16200000">
            <a:off x="3992483" y="4830613"/>
            <a:ext cx="533165" cy="228600"/>
          </a:xfrm>
          <a:prstGeom prst="trapezoid">
            <a:avLst>
              <a:gd name="adj" fmla="val 51078"/>
            </a:avLst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Trapezoid 21"/>
          <p:cNvSpPr/>
          <p:nvPr/>
        </p:nvSpPr>
        <p:spPr>
          <a:xfrm rot="5400000">
            <a:off x="4576981" y="4830613"/>
            <a:ext cx="533165" cy="228600"/>
          </a:xfrm>
          <a:prstGeom prst="trapezoid">
            <a:avLst>
              <a:gd name="adj" fmla="val 51078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Trapezoid 22"/>
          <p:cNvSpPr/>
          <p:nvPr/>
        </p:nvSpPr>
        <p:spPr>
          <a:xfrm rot="16200000">
            <a:off x="5380040" y="4689309"/>
            <a:ext cx="1521981" cy="612648"/>
          </a:xfrm>
          <a:prstGeom prst="trapezoid">
            <a:avLst>
              <a:gd name="adj" fmla="val 51078"/>
            </a:avLst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Hexagon 23"/>
          <p:cNvSpPr/>
          <p:nvPr/>
        </p:nvSpPr>
        <p:spPr>
          <a:xfrm rot="16200000">
            <a:off x="7566545" y="4370305"/>
            <a:ext cx="1521980" cy="1250655"/>
          </a:xfrm>
          <a:prstGeom prst="hex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0800000">
            <a:off x="7702207" y="4234509"/>
            <a:ext cx="785226" cy="1522114"/>
          </a:xfrm>
          <a:custGeom>
            <a:avLst/>
            <a:gdLst>
              <a:gd name="connsiteX0" fmla="*/ 164801 w 785226"/>
              <a:gd name="connsiteY0" fmla="*/ 0 h 1522114"/>
              <a:gd name="connsiteX1" fmla="*/ 785226 w 785226"/>
              <a:gd name="connsiteY1" fmla="*/ 310240 h 1522114"/>
              <a:gd name="connsiteX2" fmla="*/ 785226 w 785226"/>
              <a:gd name="connsiteY2" fmla="*/ 1192485 h 1522114"/>
              <a:gd name="connsiteX3" fmla="*/ 155107 w 785226"/>
              <a:gd name="connsiteY3" fmla="*/ 1522114 h 1522114"/>
              <a:gd name="connsiteX4" fmla="*/ 339295 w 785226"/>
              <a:gd name="connsiteY4" fmla="*/ 1056755 h 1522114"/>
              <a:gd name="connsiteX5" fmla="*/ 0 w 785226"/>
              <a:gd name="connsiteY5" fmla="*/ 698040 h 1522114"/>
              <a:gd name="connsiteX6" fmla="*/ 281130 w 785226"/>
              <a:gd name="connsiteY6" fmla="*/ 378105 h 1522114"/>
              <a:gd name="connsiteX7" fmla="*/ 164801 w 785226"/>
              <a:gd name="connsiteY7" fmla="*/ 0 h 152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226" h="1522114">
                <a:moveTo>
                  <a:pt x="164801" y="0"/>
                </a:moveTo>
                <a:lnTo>
                  <a:pt x="785226" y="310240"/>
                </a:lnTo>
                <a:lnTo>
                  <a:pt x="785226" y="1192485"/>
                </a:lnTo>
                <a:lnTo>
                  <a:pt x="155107" y="1522114"/>
                </a:lnTo>
                <a:lnTo>
                  <a:pt x="339295" y="1056755"/>
                </a:lnTo>
                <a:lnTo>
                  <a:pt x="0" y="698040"/>
                </a:lnTo>
                <a:lnTo>
                  <a:pt x="281130" y="378105"/>
                </a:lnTo>
                <a:lnTo>
                  <a:pt x="164801" y="0"/>
                </a:lnTo>
                <a:close/>
              </a:path>
            </a:pathLst>
          </a:cu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7175256" y="4731786"/>
            <a:ext cx="410621" cy="366003"/>
          </a:xfrm>
          <a:prstGeom prst="righ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74598" y="3975664"/>
            <a:ext cx="106952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Refine</a:t>
            </a:r>
          </a:p>
          <a:p>
            <a:r>
              <a:rPr lang="en-US" sz="1400" b="1" dirty="0"/>
              <a:t>Partitioning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Extract a Representative Sub-Graph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1110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sz="3200" dirty="0"/>
              <a:t>Extracts a small number of high-degree vertices and the edges between them</a:t>
            </a:r>
          </a:p>
          <a:p>
            <a:pPr marL="800100" lvl="3" indent="-342900"/>
            <a:r>
              <a:rPr lang="en-US" sz="2800" dirty="0"/>
              <a:t>Graph is randomly and evenly distributed across processes</a:t>
            </a:r>
          </a:p>
          <a:p>
            <a:pPr marL="800100" lvl="3" indent="-342900"/>
            <a:r>
              <a:rPr lang="en-US" sz="2800" dirty="0"/>
              <a:t>Each process selects its local vertices with degree larger than a threshold</a:t>
            </a:r>
          </a:p>
          <a:p>
            <a:pPr marL="800100" lvl="3" indent="-342900"/>
            <a:r>
              <a:rPr lang="en-US" sz="2800" dirty="0"/>
              <a:t>Those vertices and the edges between them form the representative sub-graph</a:t>
            </a:r>
          </a:p>
          <a:p>
            <a:pPr marL="342900" lvl="2" indent="-342900"/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Sub-graph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67928" cy="4525963"/>
          </a:xfrm>
        </p:spPr>
        <p:txBody>
          <a:bodyPr>
            <a:normAutofit/>
          </a:bodyPr>
          <a:lstStyle/>
          <a:p>
            <a:r>
              <a:rPr lang="en-US" dirty="0"/>
              <a:t>Use </a:t>
            </a:r>
            <a:r>
              <a:rPr lang="en-US" dirty="0" err="1"/>
              <a:t>ParMetis</a:t>
            </a:r>
            <a:r>
              <a:rPr lang="en-US" dirty="0"/>
              <a:t> to partition sub-graph</a:t>
            </a:r>
          </a:p>
          <a:p>
            <a:pPr lvl="1"/>
            <a:r>
              <a:rPr lang="en-US" dirty="0"/>
              <a:t>Takes a small fraction of time</a:t>
            </a:r>
          </a:p>
          <a:p>
            <a:r>
              <a:rPr lang="en-US" dirty="0"/>
              <a:t>Project partitions of vertices in sub-graph to original graph</a:t>
            </a:r>
          </a:p>
          <a:p>
            <a:pPr lvl="1"/>
            <a:r>
              <a:rPr lang="en-US" b="1" dirty="0"/>
              <a:t>Projected vertices </a:t>
            </a:r>
            <a:r>
              <a:rPr lang="en-US" dirty="0"/>
              <a:t>assigned to partitions</a:t>
            </a:r>
          </a:p>
          <a:p>
            <a:pPr lvl="1"/>
            <a:r>
              <a:rPr lang="en-US" b="1" dirty="0"/>
              <a:t>Un-projected vertices </a:t>
            </a:r>
            <a:r>
              <a:rPr lang="en-US" dirty="0"/>
              <a:t>are not assigned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Propagate Partitioning(1)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90491"/>
          </a:xfrm>
        </p:spPr>
        <p:txBody>
          <a:bodyPr>
            <a:normAutofit fontScale="92500"/>
          </a:bodyPr>
          <a:lstStyle/>
          <a:p>
            <a:r>
              <a:rPr lang="en-US" dirty="0"/>
              <a:t>Each partition has a virtual center point(centroid)</a:t>
            </a:r>
          </a:p>
          <a:p>
            <a:pPr lvl="1"/>
            <a:r>
              <a:rPr lang="en-US" dirty="0"/>
              <a:t>Initially computed based on the partitions of projected vertices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Distance between a vertex to the centroid of a partition  </a:t>
            </a:r>
          </a:p>
          <a:p>
            <a:pPr marL="742950" lvl="2" indent="-342900"/>
            <a:r>
              <a:rPr lang="en-US" dirty="0"/>
              <a:t>Measure how close a vertex to the partition</a:t>
            </a:r>
          </a:p>
          <a:p>
            <a:pPr marL="742950" lvl="2" indent="-342900"/>
            <a:r>
              <a:rPr lang="en-US" dirty="0"/>
              <a:t>Computed based on the partition size, #edges of the vertex to the partition, #edges within the partitions, etc.</a:t>
            </a:r>
          </a:p>
          <a:p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Propagate Partitioning(2)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236181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Visit un-projected vertices in breadth-first order</a:t>
            </a:r>
          </a:p>
          <a:p>
            <a:pPr lvl="1"/>
            <a:r>
              <a:rPr lang="en-US" dirty="0"/>
              <a:t>Start from projected vertices</a:t>
            </a:r>
          </a:p>
          <a:p>
            <a:r>
              <a:rPr lang="en-US" dirty="0"/>
              <a:t>For each un-projected vertex :</a:t>
            </a:r>
          </a:p>
          <a:p>
            <a:pPr lvl="1"/>
            <a:r>
              <a:rPr lang="en-US" dirty="0"/>
              <a:t>Assign to partition with the closest centroid</a:t>
            </a:r>
          </a:p>
          <a:p>
            <a:pPr lvl="1"/>
            <a:r>
              <a:rPr lang="en-US" dirty="0"/>
              <a:t>Update the centroid</a:t>
            </a:r>
          </a:p>
          <a:p>
            <a:r>
              <a:rPr lang="en-US" dirty="0"/>
              <a:t>Each process has its own copy of all centroids </a:t>
            </a:r>
          </a:p>
          <a:p>
            <a:pPr lvl="1"/>
            <a:r>
              <a:rPr lang="en-US" dirty="0"/>
              <a:t>Do not synchronize updates of centroids</a:t>
            </a:r>
          </a:p>
          <a:p>
            <a:pPr lvl="1"/>
            <a:r>
              <a:rPr lang="en-US" dirty="0"/>
              <a:t>No impact on partition quality </a:t>
            </a:r>
          </a:p>
          <a:p>
            <a:pPr lvl="1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730236" y="6082196"/>
            <a:ext cx="365760" cy="365760"/>
          </a:xfrm>
          <a:prstGeom prst="ellipse">
            <a:avLst/>
          </a:prstGeom>
          <a:solidFill>
            <a:srgbClr val="BFBFBF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345227" y="5384044"/>
            <a:ext cx="363558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42324" y="5570572"/>
            <a:ext cx="363558" cy="365760"/>
          </a:xfrm>
          <a:prstGeom prst="ellipse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20616" y="4955679"/>
            <a:ext cx="363558" cy="365760"/>
          </a:xfrm>
          <a:prstGeom prst="ellipse">
            <a:avLst/>
          </a:prstGeom>
          <a:solidFill>
            <a:schemeClr val="accent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82833" y="4380560"/>
            <a:ext cx="363558" cy="365760"/>
          </a:xfrm>
          <a:prstGeom prst="ellipse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71878" y="3976338"/>
            <a:ext cx="363558" cy="365760"/>
          </a:xfrm>
          <a:prstGeom prst="ellipse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50590" y="4746320"/>
            <a:ext cx="363558" cy="365760"/>
          </a:xfrm>
          <a:prstGeom prst="ellipse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92079" y="6347948"/>
            <a:ext cx="363558" cy="365760"/>
          </a:xfrm>
          <a:prstGeom prst="ellipse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/>
          <p:cNvCxnSpPr>
            <a:stCxn id="8" idx="1"/>
            <a:endCxn id="13" idx="5"/>
          </p:cNvCxnSpPr>
          <p:nvPr/>
        </p:nvCxnSpPr>
        <p:spPr>
          <a:xfrm flipH="1" flipV="1">
            <a:off x="4160906" y="5058516"/>
            <a:ext cx="237563" cy="379092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6" name="Straight Connector 15"/>
          <p:cNvCxnSpPr>
            <a:stCxn id="11" idx="6"/>
            <a:endCxn id="10" idx="1"/>
          </p:cNvCxnSpPr>
          <p:nvPr/>
        </p:nvCxnSpPr>
        <p:spPr>
          <a:xfrm>
            <a:off x="4846391" y="4563440"/>
            <a:ext cx="1527467" cy="445803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7" name="Straight Connector 16"/>
          <p:cNvCxnSpPr>
            <a:stCxn id="12" idx="2"/>
            <a:endCxn id="11" idx="6"/>
          </p:cNvCxnSpPr>
          <p:nvPr/>
        </p:nvCxnSpPr>
        <p:spPr>
          <a:xfrm flipH="1">
            <a:off x="4846391" y="4159218"/>
            <a:ext cx="1225487" cy="404222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8" name="Straight Connector 17"/>
          <p:cNvCxnSpPr>
            <a:stCxn id="8" idx="3"/>
            <a:endCxn id="7" idx="7"/>
          </p:cNvCxnSpPr>
          <p:nvPr/>
        </p:nvCxnSpPr>
        <p:spPr>
          <a:xfrm flipH="1">
            <a:off x="4042432" y="5696240"/>
            <a:ext cx="356037" cy="43952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9" name="Straight Connector 18"/>
          <p:cNvCxnSpPr>
            <a:stCxn id="10" idx="5"/>
            <a:endCxn id="9" idx="0"/>
          </p:cNvCxnSpPr>
          <p:nvPr/>
        </p:nvCxnSpPr>
        <p:spPr>
          <a:xfrm>
            <a:off x="6630932" y="5267875"/>
            <a:ext cx="293171" cy="302697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0" name="Straight Connector 19"/>
          <p:cNvCxnSpPr>
            <a:stCxn id="8" idx="6"/>
            <a:endCxn id="14" idx="1"/>
          </p:cNvCxnSpPr>
          <p:nvPr/>
        </p:nvCxnSpPr>
        <p:spPr>
          <a:xfrm>
            <a:off x="4708785" y="5566924"/>
            <a:ext cx="1536536" cy="834588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1" name="Straight Connector 20"/>
          <p:cNvCxnSpPr>
            <a:stCxn id="8" idx="6"/>
            <a:endCxn id="10" idx="3"/>
          </p:cNvCxnSpPr>
          <p:nvPr/>
        </p:nvCxnSpPr>
        <p:spPr>
          <a:xfrm flipV="1">
            <a:off x="4708785" y="5267875"/>
            <a:ext cx="1665073" cy="299049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4" name="Straight Connector 23"/>
          <p:cNvCxnSpPr>
            <a:stCxn id="11" idx="4"/>
            <a:endCxn id="8" idx="0"/>
          </p:cNvCxnSpPr>
          <p:nvPr/>
        </p:nvCxnSpPr>
        <p:spPr>
          <a:xfrm flipH="1">
            <a:off x="4527006" y="4746320"/>
            <a:ext cx="137606" cy="637724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16</a:t>
            </a:fld>
            <a:endParaRPr lang="en-US"/>
          </a:p>
        </p:txBody>
      </p:sp>
      <p:sp>
        <p:nvSpPr>
          <p:cNvPr id="30" name="Diamond 29"/>
          <p:cNvSpPr/>
          <p:nvPr/>
        </p:nvSpPr>
        <p:spPr>
          <a:xfrm>
            <a:off x="4374421" y="5410260"/>
            <a:ext cx="278773" cy="303404"/>
          </a:xfrm>
          <a:prstGeom prst="diamond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/>
          <p:cNvSpPr/>
          <p:nvPr/>
        </p:nvSpPr>
        <p:spPr>
          <a:xfrm>
            <a:off x="6363008" y="4983462"/>
            <a:ext cx="278773" cy="303404"/>
          </a:xfrm>
          <a:prstGeom prst="diamond">
            <a:avLst/>
          </a:prstGeom>
          <a:noFill/>
          <a:ln w="19050" cmpd="sng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754495" y="4493800"/>
            <a:ext cx="363558" cy="365760"/>
          </a:xfrm>
          <a:prstGeom prst="ellipse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9" name="Straight Connector 38"/>
          <p:cNvCxnSpPr>
            <a:stCxn id="10" idx="7"/>
            <a:endCxn id="38" idx="3"/>
          </p:cNvCxnSpPr>
          <p:nvPr/>
        </p:nvCxnSpPr>
        <p:spPr>
          <a:xfrm flipV="1">
            <a:off x="6630932" y="4805996"/>
            <a:ext cx="176805" cy="203247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33" name="Oval 32"/>
          <p:cNvSpPr/>
          <p:nvPr/>
        </p:nvSpPr>
        <p:spPr>
          <a:xfrm>
            <a:off x="3567288" y="4085687"/>
            <a:ext cx="363558" cy="365760"/>
          </a:xfrm>
          <a:prstGeom prst="ellipse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4" name="Straight Connector 33"/>
          <p:cNvCxnSpPr>
            <a:stCxn id="13" idx="1"/>
            <a:endCxn id="33" idx="4"/>
          </p:cNvCxnSpPr>
          <p:nvPr/>
        </p:nvCxnSpPr>
        <p:spPr>
          <a:xfrm flipH="1" flipV="1">
            <a:off x="3749067" y="4451447"/>
            <a:ext cx="154765" cy="348437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40" name="Oval 39"/>
          <p:cNvSpPr/>
          <p:nvPr/>
        </p:nvSpPr>
        <p:spPr>
          <a:xfrm>
            <a:off x="4480330" y="4380560"/>
            <a:ext cx="365760" cy="365760"/>
          </a:xfrm>
          <a:prstGeom prst="ellipse">
            <a:avLst/>
          </a:prstGeom>
          <a:solidFill>
            <a:schemeClr val="accent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6758584" y="4493800"/>
            <a:ext cx="363558" cy="365760"/>
          </a:xfrm>
          <a:prstGeom prst="ellipse">
            <a:avLst/>
          </a:prstGeom>
          <a:solidFill>
            <a:schemeClr val="accent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850590" y="4746320"/>
            <a:ext cx="365760" cy="365760"/>
          </a:xfrm>
          <a:prstGeom prst="ellipse">
            <a:avLst/>
          </a:prstGeom>
          <a:solidFill>
            <a:srgbClr val="D99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742324" y="5566924"/>
            <a:ext cx="363558" cy="365760"/>
          </a:xfrm>
          <a:prstGeom prst="ellipse">
            <a:avLst/>
          </a:prstGeom>
          <a:solidFill>
            <a:schemeClr val="accent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67288" y="4085959"/>
            <a:ext cx="365760" cy="365760"/>
          </a:xfrm>
          <a:prstGeom prst="ellipse">
            <a:avLst/>
          </a:prstGeom>
          <a:solidFill>
            <a:srgbClr val="D99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3730236" y="6082196"/>
            <a:ext cx="365760" cy="365760"/>
          </a:xfrm>
          <a:prstGeom prst="ellipse">
            <a:avLst/>
          </a:prstGeom>
          <a:solidFill>
            <a:srgbClr val="D99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51" name="Straight Connector 50"/>
          <p:cNvCxnSpPr>
            <a:stCxn id="40" idx="6"/>
            <a:endCxn id="41" idx="2"/>
          </p:cNvCxnSpPr>
          <p:nvPr/>
        </p:nvCxnSpPr>
        <p:spPr>
          <a:xfrm>
            <a:off x="4846090" y="4563440"/>
            <a:ext cx="1912494" cy="11324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53" name="Oval 52"/>
          <p:cNvSpPr/>
          <p:nvPr/>
        </p:nvSpPr>
        <p:spPr>
          <a:xfrm>
            <a:off x="6198014" y="6347948"/>
            <a:ext cx="363558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071878" y="3976338"/>
            <a:ext cx="363558" cy="365760"/>
          </a:xfrm>
          <a:prstGeom prst="ellipse">
            <a:avLst/>
          </a:prstGeom>
          <a:solidFill>
            <a:schemeClr val="accent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Diamond 54"/>
          <p:cNvSpPr/>
          <p:nvPr/>
        </p:nvSpPr>
        <p:spPr>
          <a:xfrm>
            <a:off x="3703847" y="5139065"/>
            <a:ext cx="278773" cy="303404"/>
          </a:xfrm>
          <a:prstGeom prst="diamond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iamond 55"/>
          <p:cNvSpPr/>
          <p:nvPr/>
        </p:nvSpPr>
        <p:spPr>
          <a:xfrm>
            <a:off x="6084235" y="4746320"/>
            <a:ext cx="278773" cy="303404"/>
          </a:xfrm>
          <a:prstGeom prst="diamond">
            <a:avLst/>
          </a:prstGeom>
          <a:noFill/>
          <a:ln w="19050" cmpd="sng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iamond 61"/>
          <p:cNvSpPr/>
          <p:nvPr/>
        </p:nvSpPr>
        <p:spPr>
          <a:xfrm>
            <a:off x="270405" y="4276589"/>
            <a:ext cx="278773" cy="303404"/>
          </a:xfrm>
          <a:prstGeom prst="diamond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iamond 62"/>
          <p:cNvSpPr/>
          <p:nvPr/>
        </p:nvSpPr>
        <p:spPr>
          <a:xfrm>
            <a:off x="270405" y="4721780"/>
            <a:ext cx="278773" cy="303404"/>
          </a:xfrm>
          <a:prstGeom prst="diamond">
            <a:avLst/>
          </a:prstGeom>
          <a:noFill/>
          <a:ln w="19050" cmpd="sng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52772" y="4261096"/>
            <a:ext cx="176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Centroid of </a:t>
            </a:r>
            <a:r>
              <a:rPr lang="en-US" i="1" dirty="0"/>
              <a:t>Part</a:t>
            </a:r>
            <a:r>
              <a:rPr lang="en-US" i="1" baseline="-25000" dirty="0"/>
              <a:t>1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52772" y="4708693"/>
            <a:ext cx="176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Centroid of </a:t>
            </a:r>
            <a:r>
              <a:rPr lang="en-US" i="1" dirty="0"/>
              <a:t>Part</a:t>
            </a:r>
            <a:r>
              <a:rPr lang="en-US" i="1" baseline="-25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0687E-6 -6.5308E-7 C 0.00955 -0.01251 0.01927 -0.02501 0.02257 -0.02849 " pathEditMode="relative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2" grpId="1" animBg="1"/>
      <p:bldP spid="40" grpId="0" animBg="1"/>
      <p:bldP spid="41" grpId="0" animBg="1"/>
      <p:bldP spid="44" grpId="0" animBg="1"/>
      <p:bldP spid="45" grpId="0" animBg="1"/>
      <p:bldP spid="49" grpId="0" animBg="1"/>
      <p:bldP spid="50" grpId="0" animBg="1"/>
      <p:bldP spid="53" grpId="0" animBg="1"/>
      <p:bldP spid="54" grpId="0" animBg="1"/>
      <p:bldP spid="55" grpId="0" animBg="1"/>
      <p:bldP spid="56" grpId="0" animBg="1"/>
      <p:bldP spid="56" grpId="1" animBg="1"/>
      <p:bldP spid="5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 Partitions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Iteratively improve initial partitioning</a:t>
            </a:r>
          </a:p>
          <a:p>
            <a:r>
              <a:rPr lang="en-US" dirty="0"/>
              <a:t>On every iteration, each process:</a:t>
            </a:r>
          </a:p>
          <a:p>
            <a:pPr lvl="1"/>
            <a:r>
              <a:rPr lang="en-US" dirty="0"/>
              <a:t>Visits its local vertices </a:t>
            </a:r>
            <a:r>
              <a:rPr lang="en-US" b="1" dirty="0"/>
              <a:t>on the partition boundary</a:t>
            </a:r>
            <a:endParaRPr lang="en-US" dirty="0"/>
          </a:p>
          <a:p>
            <a:pPr lvl="1"/>
            <a:r>
              <a:rPr lang="en-US" dirty="0"/>
              <a:t>For each boundary vertex </a:t>
            </a:r>
            <a:r>
              <a:rPr lang="en-US" i="1" dirty="0"/>
              <a:t>v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Moves </a:t>
            </a:r>
            <a:r>
              <a:rPr lang="en-US" i="1" dirty="0"/>
              <a:t>v</a:t>
            </a:r>
            <a:r>
              <a:rPr lang="en-US" dirty="0"/>
              <a:t> from partition </a:t>
            </a:r>
            <a:r>
              <a:rPr lang="en-US" i="1" dirty="0" err="1"/>
              <a:t>Part</a:t>
            </a:r>
            <a:r>
              <a:rPr lang="en-US" i="1" baseline="-25000" dirty="0" err="1"/>
              <a:t>i</a:t>
            </a:r>
            <a:r>
              <a:rPr lang="en-US" dirty="0"/>
              <a:t> to </a:t>
            </a:r>
            <a:r>
              <a:rPr lang="en-US" i="1" dirty="0" err="1"/>
              <a:t>Part</a:t>
            </a:r>
            <a:r>
              <a:rPr lang="en-US" i="1" baseline="-25000" dirty="0" err="1"/>
              <a:t>j</a:t>
            </a:r>
            <a:r>
              <a:rPr lang="en-US" dirty="0"/>
              <a:t> if </a:t>
            </a:r>
            <a:r>
              <a:rPr lang="en-US" i="1" dirty="0"/>
              <a:t>v</a:t>
            </a:r>
            <a:r>
              <a:rPr lang="en-US" dirty="0"/>
              <a:t> is closer to </a:t>
            </a:r>
            <a:r>
              <a:rPr lang="en-US" i="1" dirty="0" err="1"/>
              <a:t>Part</a:t>
            </a:r>
            <a:r>
              <a:rPr lang="en-US" i="1" baseline="-25000" dirty="0" err="1"/>
              <a:t>j</a:t>
            </a:r>
            <a:endParaRPr lang="en-US" i="1" baseline="-25000" dirty="0"/>
          </a:p>
          <a:p>
            <a:pPr lvl="2"/>
            <a:r>
              <a:rPr lang="en-US" dirty="0"/>
              <a:t>If moved, updates the old and new centroids</a:t>
            </a:r>
          </a:p>
          <a:p>
            <a:r>
              <a:rPr lang="en-US" dirty="0"/>
              <a:t>Processes synchronize updates of centroids once every iteration</a:t>
            </a:r>
          </a:p>
          <a:p>
            <a:pPr lvl="1"/>
            <a:r>
              <a:rPr lang="en-US" dirty="0"/>
              <a:t>Less communication</a:t>
            </a:r>
          </a:p>
          <a:p>
            <a:pPr lvl="1"/>
            <a:r>
              <a:rPr lang="en-US" dirty="0"/>
              <a:t>Does not degrade quality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Approximating Diagonal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01606"/>
            <a:ext cx="8459477" cy="92600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Assigns partitions to processes </a:t>
            </a:r>
          </a:p>
          <a:p>
            <a:r>
              <a:rPr lang="en-US" dirty="0"/>
              <a:t>Each process computes low rank approximation on partitions independently</a:t>
            </a:r>
          </a:p>
          <a:p>
            <a:pPr lvl="1"/>
            <a:endParaRPr lang="en-US" baseline="-250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18</a:t>
            </a:fld>
            <a:endParaRPr lang="en-US"/>
          </a:p>
        </p:txBody>
      </p:sp>
      <p:sp>
        <p:nvSpPr>
          <p:cNvPr id="92" name="Rectangle 91"/>
          <p:cNvSpPr/>
          <p:nvPr/>
        </p:nvSpPr>
        <p:spPr bwMode="auto">
          <a:xfrm>
            <a:off x="2908737" y="3207531"/>
            <a:ext cx="484632" cy="484632"/>
          </a:xfrm>
          <a:prstGeom prst="rect">
            <a:avLst/>
          </a:prstGeom>
          <a:solidFill>
            <a:srgbClr val="CCFFCC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A</a:t>
            </a:r>
            <a:r>
              <a:rPr lang="en-US" altLang="ko-KR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11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1246830" y="2896988"/>
            <a:ext cx="794382" cy="795175"/>
          </a:xfrm>
          <a:prstGeom prst="rect">
            <a:avLst/>
          </a:prstGeom>
          <a:solidFill>
            <a:srgbClr val="CCFFCC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A</a:t>
            </a:r>
            <a:r>
              <a:rPr lang="en-US" altLang="ko-KR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22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2091708" y="2896988"/>
            <a:ext cx="779615" cy="791177"/>
          </a:xfrm>
          <a:prstGeom prst="rect">
            <a:avLst/>
          </a:prstGeom>
          <a:solidFill>
            <a:srgbClr val="CCFFCC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A</a:t>
            </a:r>
            <a:r>
              <a:rPr lang="en-US" altLang="ko-KR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33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3437945" y="3203533"/>
            <a:ext cx="484632" cy="484632"/>
          </a:xfrm>
          <a:prstGeom prst="rect">
            <a:avLst/>
          </a:prstGeom>
          <a:solidFill>
            <a:srgbClr val="CCFFCC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sz="16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A</a:t>
            </a:r>
            <a:r>
              <a:rPr lang="en-US" altLang="ko-KR" sz="1600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44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99143" y="4960908"/>
            <a:ext cx="1082286" cy="1325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033829" y="4960282"/>
            <a:ext cx="1082286" cy="1325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3264323" y="4960282"/>
            <a:ext cx="1082286" cy="1325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46247" y="5218330"/>
            <a:ext cx="40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-25000" dirty="0"/>
              <a:t>1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2385580" y="5218330"/>
            <a:ext cx="40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-25000" dirty="0"/>
              <a:t>2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646073" y="5254834"/>
            <a:ext cx="40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-25000" dirty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44239" y="2469567"/>
            <a:ext cx="419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by the weights: #nonzero(</a:t>
            </a:r>
            <a:r>
              <a:rPr lang="en-US" i="1" dirty="0" err="1"/>
              <a:t>A</a:t>
            </a:r>
            <a:r>
              <a:rPr lang="en-US" i="1" baseline="-25000" dirty="0" err="1"/>
              <a:t>ii</a:t>
            </a:r>
            <a:r>
              <a:rPr lang="en-US" dirty="0"/>
              <a:t>) x rank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37342" y="5720086"/>
            <a:ext cx="4025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Assigns partition to the process currently </a:t>
            </a:r>
          </a:p>
          <a:p>
            <a:r>
              <a:rPr lang="en-US" dirty="0"/>
              <a:t>having the least weights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038818" y="3364839"/>
            <a:ext cx="3905408" cy="2682442"/>
            <a:chOff x="5038818" y="3364839"/>
            <a:chExt cx="3905408" cy="2682442"/>
          </a:xfrm>
        </p:grpSpPr>
        <p:sp>
          <p:nvSpPr>
            <p:cNvPr id="4" name="TextBox 3"/>
            <p:cNvSpPr txBox="1"/>
            <p:nvPr/>
          </p:nvSpPr>
          <p:spPr>
            <a:xfrm>
              <a:off x="5143185" y="3364839"/>
              <a:ext cx="3801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Graph is reorganized after assignment </a:t>
              </a: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7927794" y="5193179"/>
              <a:ext cx="429768" cy="430648"/>
            </a:xfrm>
            <a:prstGeom prst="rect">
              <a:avLst/>
            </a:prstGeom>
            <a:solidFill>
              <a:srgbClr val="CCFFCC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1</a:t>
              </a:r>
            </a:p>
          </p:txBody>
        </p:sp>
        <p:sp>
          <p:nvSpPr>
            <p:cNvPr id="110" name="Rectangle 109"/>
            <p:cNvSpPr>
              <a:spLocks noChangeAspect="1"/>
            </p:cNvSpPr>
            <p:nvPr/>
          </p:nvSpPr>
          <p:spPr bwMode="auto">
            <a:xfrm>
              <a:off x="6521423" y="3807435"/>
              <a:ext cx="703137" cy="704088"/>
            </a:xfrm>
            <a:prstGeom prst="rect">
              <a:avLst/>
            </a:prstGeom>
            <a:solidFill>
              <a:srgbClr val="CCFFCC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22</a:t>
              </a:r>
            </a:p>
          </p:txBody>
        </p:sp>
        <p:sp>
          <p:nvSpPr>
            <p:cNvPr id="111" name="Rectangle 110"/>
            <p:cNvSpPr>
              <a:spLocks noChangeAspect="1"/>
            </p:cNvSpPr>
            <p:nvPr/>
          </p:nvSpPr>
          <p:spPr bwMode="auto">
            <a:xfrm>
              <a:off x="7233151" y="4509640"/>
              <a:ext cx="685800" cy="685800"/>
            </a:xfrm>
            <a:prstGeom prst="rect">
              <a:avLst/>
            </a:prstGeom>
            <a:solidFill>
              <a:srgbClr val="CCFFCC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33</a:t>
              </a: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7927794" y="3804286"/>
              <a:ext cx="429768" cy="704088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21</a:t>
              </a: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6522286" y="5193619"/>
              <a:ext cx="704088" cy="429768"/>
            </a:xfrm>
            <a:prstGeom prst="rect">
              <a:avLst/>
            </a:prstGeom>
            <a:solidFill>
              <a:schemeClr val="bg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12</a:t>
              </a:r>
              <a:endParaRPr lang="en-US" altLang="ko-KR" sz="1500" baseline="-25000" dirty="0">
                <a:solidFill>
                  <a:schemeClr val="tx1"/>
                </a:solidFill>
                <a:latin typeface="+mj-lt"/>
                <a:ea typeface="ＭＳ Ｐゴシック" charset="-128"/>
                <a:cs typeface="Tahoma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7927794" y="4509640"/>
              <a:ext cx="429768" cy="685800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31</a:t>
              </a: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7233151" y="5193619"/>
              <a:ext cx="685800" cy="429768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13</a:t>
              </a:r>
              <a:endParaRPr lang="en-US" altLang="ko-KR" sz="1500" baseline="-25000" dirty="0">
                <a:solidFill>
                  <a:prstClr val="black"/>
                </a:solidFill>
                <a:ea typeface="ＭＳ Ｐゴシック" charset="-128"/>
                <a:cs typeface="Tahoma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6522285" y="4509640"/>
              <a:ext cx="704088" cy="685800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32</a:t>
              </a: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233151" y="3805554"/>
              <a:ext cx="685800" cy="704088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23</a:t>
              </a:r>
              <a:endParaRPr lang="en-US" altLang="ko-KR" sz="1500" baseline="-25000" dirty="0">
                <a:solidFill>
                  <a:prstClr val="black"/>
                </a:solidFill>
                <a:ea typeface="ＭＳ Ｐゴシック" charset="-128"/>
                <a:cs typeface="Tahoma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8364142" y="5625134"/>
              <a:ext cx="420624" cy="420624"/>
            </a:xfrm>
            <a:prstGeom prst="rect">
              <a:avLst/>
            </a:prstGeom>
            <a:solidFill>
              <a:srgbClr val="CCFFCC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44</a:t>
              </a: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8364142" y="5193619"/>
              <a:ext cx="420624" cy="429768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14</a:t>
              </a:r>
              <a:endParaRPr lang="en-US" altLang="ko-KR" sz="1500" baseline="-25000" dirty="0">
                <a:solidFill>
                  <a:prstClr val="black"/>
                </a:solidFill>
                <a:ea typeface="ＭＳ Ｐゴシック" charset="-128"/>
                <a:cs typeface="Tahoma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8364142" y="3801159"/>
              <a:ext cx="420624" cy="704088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24</a:t>
              </a:r>
              <a:endParaRPr lang="en-US" altLang="ko-KR" sz="1500" baseline="-25000" dirty="0">
                <a:solidFill>
                  <a:prstClr val="black"/>
                </a:solidFill>
                <a:ea typeface="ＭＳ Ｐゴシック" charset="-128"/>
                <a:cs typeface="Tahoma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8364142" y="4509640"/>
              <a:ext cx="420624" cy="685800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34</a:t>
              </a:r>
              <a:endParaRPr lang="en-US" altLang="ko-KR" sz="1500" baseline="-25000" dirty="0">
                <a:solidFill>
                  <a:prstClr val="black"/>
                </a:solidFill>
                <a:ea typeface="ＭＳ Ｐゴシック" charset="-128"/>
                <a:cs typeface="Tahoma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927794" y="5625134"/>
              <a:ext cx="429768" cy="420624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41</a:t>
              </a: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6522456" y="5625134"/>
              <a:ext cx="704088" cy="420624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42</a:t>
              </a: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7233151" y="5625134"/>
              <a:ext cx="685800" cy="420624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43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038818" y="4505329"/>
              <a:ext cx="3877859" cy="683508"/>
            </a:xfrm>
            <a:prstGeom prst="rect">
              <a:avLst/>
            </a:prstGeom>
            <a:noFill/>
            <a:ln>
              <a:solidFill>
                <a:srgbClr val="00009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039805" y="3799985"/>
              <a:ext cx="3868397" cy="711457"/>
            </a:xfrm>
            <a:prstGeom prst="rect">
              <a:avLst/>
            </a:prstGeom>
            <a:noFill/>
            <a:ln>
              <a:solidFill>
                <a:srgbClr val="00009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038818" y="5193824"/>
              <a:ext cx="3877859" cy="853457"/>
            </a:xfrm>
            <a:prstGeom prst="rect">
              <a:avLst/>
            </a:prstGeom>
            <a:noFill/>
            <a:ln>
              <a:solidFill>
                <a:srgbClr val="00009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42989" y="3975348"/>
              <a:ext cx="401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P</a:t>
              </a:r>
              <a:r>
                <a:rPr lang="en-US" i="1" baseline="-25000" dirty="0"/>
                <a:t>1</a:t>
              </a:r>
              <a:endParaRPr 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242989" y="4736889"/>
              <a:ext cx="401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P</a:t>
              </a:r>
              <a:r>
                <a:rPr lang="en-US" i="1" baseline="-25000" dirty="0"/>
                <a:t>2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277096" y="5442353"/>
              <a:ext cx="401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P</a:t>
              </a:r>
              <a:r>
                <a:rPr lang="en-US" i="1" baseline="-25000" dirty="0"/>
                <a:t>3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75630" y="3808878"/>
            <a:ext cx="730740" cy="2244599"/>
            <a:chOff x="5675630" y="3808878"/>
            <a:chExt cx="730740" cy="2244599"/>
          </a:xfrm>
        </p:grpSpPr>
        <p:sp>
          <p:nvSpPr>
            <p:cNvPr id="125" name="Rectangle 124"/>
            <p:cNvSpPr/>
            <p:nvPr/>
          </p:nvSpPr>
          <p:spPr bwMode="auto">
            <a:xfrm>
              <a:off x="6058898" y="5190368"/>
              <a:ext cx="347472" cy="433798"/>
            </a:xfrm>
            <a:prstGeom prst="rect">
              <a:avLst/>
            </a:prstGeom>
            <a:solidFill>
              <a:srgbClr val="8064A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altLang="ko-KR" dirty="0">
                  <a:solidFill>
                    <a:srgbClr val="FFFFFF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v</a:t>
              </a:r>
              <a:r>
                <a:rPr lang="en-US" altLang="ko-KR" baseline="-25000" dirty="0">
                  <a:solidFill>
                    <a:srgbClr val="FFFFFF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1</a:t>
              </a: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6058898" y="3808878"/>
              <a:ext cx="347472" cy="704088"/>
            </a:xfrm>
            <a:prstGeom prst="rect">
              <a:avLst/>
            </a:prstGeom>
            <a:solidFill>
              <a:srgbClr val="8064A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altLang="ko-KR" dirty="0">
                  <a:solidFill>
                    <a:srgbClr val="FFFFFF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v</a:t>
              </a:r>
              <a:r>
                <a:rPr lang="en-US" altLang="ko-KR" baseline="-25000" dirty="0">
                  <a:solidFill>
                    <a:srgbClr val="FFFFFF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2</a:t>
              </a: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058898" y="4523182"/>
              <a:ext cx="347472" cy="685800"/>
            </a:xfrm>
            <a:prstGeom prst="rect">
              <a:avLst/>
            </a:prstGeom>
            <a:solidFill>
              <a:srgbClr val="8064A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altLang="ko-KR" dirty="0">
                  <a:solidFill>
                    <a:srgbClr val="FFFFFF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v</a:t>
              </a:r>
              <a:r>
                <a:rPr lang="en-US" altLang="ko-KR" baseline="-25000" dirty="0">
                  <a:solidFill>
                    <a:srgbClr val="FFFFFF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3</a:t>
              </a: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6058898" y="5632853"/>
              <a:ext cx="347472" cy="420624"/>
            </a:xfrm>
            <a:prstGeom prst="rect">
              <a:avLst/>
            </a:prstGeom>
            <a:solidFill>
              <a:srgbClr val="8064A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altLang="ko-KR" dirty="0">
                  <a:solidFill>
                    <a:srgbClr val="FFFFFF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v</a:t>
              </a:r>
              <a:r>
                <a:rPr lang="en-US" altLang="ko-KR" baseline="-25000" dirty="0">
                  <a:solidFill>
                    <a:srgbClr val="FFFFFF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4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75630" y="5219689"/>
              <a:ext cx="347472" cy="344140"/>
            </a:xfrm>
            <a:prstGeom prst="rect">
              <a:avLst/>
            </a:prstGeom>
            <a:solidFill>
              <a:srgbClr val="FF6600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D11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693502" y="3817759"/>
              <a:ext cx="329600" cy="344140"/>
            </a:xfrm>
            <a:prstGeom prst="rect">
              <a:avLst/>
            </a:prstGeom>
            <a:solidFill>
              <a:srgbClr val="FF6600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D22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93502" y="4526004"/>
              <a:ext cx="329600" cy="344140"/>
            </a:xfrm>
            <a:prstGeom prst="rect">
              <a:avLst/>
            </a:prstGeom>
            <a:solidFill>
              <a:srgbClr val="FF6600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D33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675630" y="5704129"/>
              <a:ext cx="347472" cy="344140"/>
            </a:xfrm>
            <a:prstGeom prst="rect">
              <a:avLst/>
            </a:prstGeom>
            <a:solidFill>
              <a:srgbClr val="FF6600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D44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332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8357E-8 3.45067E-6 C -0.01546 0.07503 -0.03005 0.15099 -0.03491 0.182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4" y="9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24 L -0.00504 0.182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9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383E-6 -2.24178E-6 L 0.04012 0.179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8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6923E-7 2.52432E-6 L 0.04168 0.180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" y="9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Approximating Off-Diagonal Blocks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19</a:t>
            </a:fld>
            <a:endParaRPr lang="en-US"/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457199" y="1316507"/>
            <a:ext cx="7781005" cy="331067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Undirected graph =&gt;  symmetric adjacency matrix </a:t>
            </a:r>
            <a:r>
              <a:rPr lang="en-US" i="1" dirty="0"/>
              <a:t>A</a:t>
            </a:r>
            <a:endParaRPr lang="en-US" dirty="0"/>
          </a:p>
          <a:p>
            <a:pPr lvl="1"/>
            <a:r>
              <a:rPr lang="en-US" dirty="0"/>
              <a:t>Only one of</a:t>
            </a:r>
            <a:r>
              <a:rPr lang="en-US" i="1" dirty="0"/>
              <a:t> </a:t>
            </a:r>
            <a:r>
              <a:rPr lang="en-US" i="1" dirty="0" err="1"/>
              <a:t>A</a:t>
            </a:r>
            <a:r>
              <a:rPr lang="en-US" i="1" baseline="-25000" dirty="0" err="1"/>
              <a:t>ij</a:t>
            </a:r>
            <a:r>
              <a:rPr lang="en-US" dirty="0"/>
              <a:t> and </a:t>
            </a:r>
            <a:r>
              <a:rPr lang="en-US" i="1" dirty="0" err="1"/>
              <a:t>A</a:t>
            </a:r>
            <a:r>
              <a:rPr lang="en-US" i="1" baseline="-25000" dirty="0" err="1"/>
              <a:t>ji</a:t>
            </a:r>
            <a:r>
              <a:rPr lang="en-US" i="1" baseline="-25000" dirty="0"/>
              <a:t>  </a:t>
            </a:r>
            <a:r>
              <a:rPr lang="en-US" dirty="0"/>
              <a:t>needs to be approximated </a:t>
            </a:r>
            <a:r>
              <a:rPr lang="en-US" baseline="-25000" dirty="0"/>
              <a:t> </a:t>
            </a:r>
            <a:endParaRPr lang="en-US" dirty="0"/>
          </a:p>
          <a:p>
            <a:r>
              <a:rPr lang="en-US" dirty="0"/>
              <a:t>A job, </a:t>
            </a:r>
            <a:r>
              <a:rPr lang="en-US" i="1" dirty="0" err="1"/>
              <a:t>J</a:t>
            </a:r>
            <a:r>
              <a:rPr lang="en-US" i="1" baseline="-25000" dirty="0" err="1"/>
              <a:t>i</a:t>
            </a:r>
            <a:r>
              <a:rPr lang="en-US" i="1" baseline="-25000" dirty="0"/>
              <a:t>, j</a:t>
            </a:r>
            <a:r>
              <a:rPr lang="en-US" dirty="0"/>
              <a:t> , </a:t>
            </a:r>
            <a:r>
              <a:rPr lang="en-US" i="1" baseline="-25000" dirty="0" err="1"/>
              <a:t>i</a:t>
            </a:r>
            <a:r>
              <a:rPr lang="en-US" i="1" baseline="-25000" dirty="0"/>
              <a:t>&lt;j</a:t>
            </a:r>
            <a:r>
              <a:rPr lang="en-US" i="1" dirty="0"/>
              <a:t> , denotes </a:t>
            </a:r>
            <a:r>
              <a:rPr lang="en-US" dirty="0"/>
              <a:t>approximating either</a:t>
            </a:r>
            <a:r>
              <a:rPr lang="en-US" i="1" dirty="0"/>
              <a:t> </a:t>
            </a:r>
            <a:r>
              <a:rPr lang="en-US" i="1" dirty="0" err="1"/>
              <a:t>A</a:t>
            </a:r>
            <a:r>
              <a:rPr lang="en-US" i="1" baseline="-25000" dirty="0" err="1"/>
              <a:t>ij</a:t>
            </a:r>
            <a:r>
              <a:rPr lang="en-US" dirty="0"/>
              <a:t> or </a:t>
            </a:r>
            <a:r>
              <a:rPr lang="en-US" i="1" dirty="0" err="1"/>
              <a:t>A</a:t>
            </a:r>
            <a:r>
              <a:rPr lang="en-US" i="1" baseline="-25000" dirty="0" err="1"/>
              <a:t>ji</a:t>
            </a:r>
            <a:r>
              <a:rPr lang="en-US" i="1" baseline="-25000" dirty="0"/>
              <a:t> </a:t>
            </a:r>
            <a:endParaRPr lang="en-US" i="1" dirty="0"/>
          </a:p>
          <a:p>
            <a:pPr lvl="1"/>
            <a:r>
              <a:rPr lang="en-US" dirty="0"/>
              <a:t>Private jobs of process </a:t>
            </a:r>
            <a:r>
              <a:rPr lang="en-US" i="1" dirty="0"/>
              <a:t>P</a:t>
            </a:r>
            <a:r>
              <a:rPr lang="en-US" i="1" baseline="-25000" dirty="0"/>
              <a:t>i, </a:t>
            </a:r>
            <a:r>
              <a:rPr lang="en-US" i="1" dirty="0"/>
              <a:t>e.g. J</a:t>
            </a:r>
            <a:r>
              <a:rPr lang="en-US" i="1" baseline="-25000" dirty="0"/>
              <a:t>1,4</a:t>
            </a:r>
            <a:endParaRPr lang="en-US" i="1" dirty="0"/>
          </a:p>
          <a:p>
            <a:pPr lvl="2"/>
            <a:r>
              <a:rPr lang="en-US" dirty="0"/>
              <a:t>Can be finished by </a:t>
            </a:r>
            <a:r>
              <a:rPr lang="en-US" i="1" dirty="0"/>
              <a:t>P</a:t>
            </a:r>
            <a:r>
              <a:rPr lang="en-US" i="1" baseline="-25000" dirty="0"/>
              <a:t>i </a:t>
            </a:r>
            <a:r>
              <a:rPr lang="en-US" dirty="0"/>
              <a:t>without communication</a:t>
            </a:r>
            <a:endParaRPr lang="en-US" baseline="-25000" dirty="0"/>
          </a:p>
          <a:p>
            <a:pPr lvl="1"/>
            <a:r>
              <a:rPr lang="en-US" dirty="0"/>
              <a:t>Shared jobs between</a:t>
            </a:r>
            <a:r>
              <a:rPr lang="en-US" i="1" dirty="0"/>
              <a:t> Pi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dirty="0" err="1"/>
              <a:t>Pj</a:t>
            </a:r>
            <a:r>
              <a:rPr lang="en-US" i="1" dirty="0"/>
              <a:t>, e.g. J</a:t>
            </a:r>
            <a:r>
              <a:rPr lang="en-US" i="1" baseline="-25000" dirty="0"/>
              <a:t>2,3</a:t>
            </a:r>
            <a:endParaRPr lang="en-US" i="1" dirty="0"/>
          </a:p>
          <a:p>
            <a:pPr lvl="2"/>
            <a:r>
              <a:rPr lang="en-US" dirty="0"/>
              <a:t>Either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or </a:t>
            </a:r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dirty="0"/>
              <a:t> can finish it </a:t>
            </a:r>
          </a:p>
          <a:p>
            <a:pPr lvl="2"/>
            <a:r>
              <a:rPr lang="en-US" dirty="0"/>
              <a:t>Communication is needed between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and </a:t>
            </a:r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dirty="0"/>
              <a:t> </a:t>
            </a:r>
            <a:endParaRPr lang="en-US" i="1" dirty="0"/>
          </a:p>
          <a:p>
            <a:r>
              <a:rPr lang="en-US" dirty="0"/>
              <a:t>Processes first finish its private jobs </a:t>
            </a:r>
          </a:p>
          <a:p>
            <a:r>
              <a:rPr lang="en-US" dirty="0"/>
              <a:t>Dynamic load balancing for scheduling shared jobs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4153926" y="4370654"/>
            <a:ext cx="3877859" cy="2253492"/>
            <a:chOff x="5038818" y="3799985"/>
            <a:chExt cx="3877859" cy="2253492"/>
          </a:xfrm>
        </p:grpSpPr>
        <p:sp>
          <p:nvSpPr>
            <p:cNvPr id="110" name="Rectangle 109"/>
            <p:cNvSpPr/>
            <p:nvPr/>
          </p:nvSpPr>
          <p:spPr bwMode="auto">
            <a:xfrm>
              <a:off x="6058898" y="5190368"/>
              <a:ext cx="347472" cy="433798"/>
            </a:xfrm>
            <a:prstGeom prst="rect">
              <a:avLst/>
            </a:prstGeom>
            <a:solidFill>
              <a:srgbClr val="8064A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altLang="ko-KR" dirty="0">
                  <a:solidFill>
                    <a:srgbClr val="FFFFFF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v</a:t>
              </a:r>
              <a:r>
                <a:rPr lang="en-US" altLang="ko-KR" baseline="-25000" dirty="0">
                  <a:solidFill>
                    <a:srgbClr val="FFFFFF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1</a:t>
              </a: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6058898" y="3808878"/>
              <a:ext cx="347472" cy="704088"/>
            </a:xfrm>
            <a:prstGeom prst="rect">
              <a:avLst/>
            </a:prstGeom>
            <a:solidFill>
              <a:srgbClr val="8064A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altLang="ko-KR" dirty="0">
                  <a:solidFill>
                    <a:srgbClr val="FFFFFF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v</a:t>
              </a:r>
              <a:r>
                <a:rPr lang="en-US" altLang="ko-KR" baseline="-25000" dirty="0">
                  <a:solidFill>
                    <a:srgbClr val="FFFFFF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2</a:t>
              </a: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6058898" y="4523182"/>
              <a:ext cx="347472" cy="685800"/>
            </a:xfrm>
            <a:prstGeom prst="rect">
              <a:avLst/>
            </a:prstGeom>
            <a:solidFill>
              <a:srgbClr val="8064A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altLang="ko-KR" dirty="0">
                  <a:solidFill>
                    <a:srgbClr val="FFFFFF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v</a:t>
              </a:r>
              <a:r>
                <a:rPr lang="en-US" altLang="ko-KR" baseline="-25000" dirty="0">
                  <a:solidFill>
                    <a:srgbClr val="FFFFFF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3</a:t>
              </a: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6058898" y="5632853"/>
              <a:ext cx="347472" cy="420624"/>
            </a:xfrm>
            <a:prstGeom prst="rect">
              <a:avLst/>
            </a:prstGeom>
            <a:solidFill>
              <a:srgbClr val="8064A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altLang="ko-KR" dirty="0">
                  <a:solidFill>
                    <a:srgbClr val="FFFFFF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v</a:t>
              </a:r>
              <a:r>
                <a:rPr lang="en-US" altLang="ko-KR" baseline="-25000" dirty="0">
                  <a:solidFill>
                    <a:srgbClr val="FFFFFF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4</a:t>
              </a: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7927794" y="5193179"/>
              <a:ext cx="429768" cy="430648"/>
            </a:xfrm>
            <a:prstGeom prst="rect">
              <a:avLst/>
            </a:prstGeom>
            <a:solidFill>
              <a:srgbClr val="CCFFCC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1</a:t>
              </a:r>
            </a:p>
          </p:txBody>
        </p:sp>
        <p:sp>
          <p:nvSpPr>
            <p:cNvPr id="115" name="Rectangle 114"/>
            <p:cNvSpPr>
              <a:spLocks noChangeAspect="1"/>
            </p:cNvSpPr>
            <p:nvPr/>
          </p:nvSpPr>
          <p:spPr bwMode="auto">
            <a:xfrm>
              <a:off x="6521423" y="3807435"/>
              <a:ext cx="703137" cy="704088"/>
            </a:xfrm>
            <a:prstGeom prst="rect">
              <a:avLst/>
            </a:prstGeom>
            <a:solidFill>
              <a:srgbClr val="CCFFCC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22</a:t>
              </a:r>
            </a:p>
          </p:txBody>
        </p:sp>
        <p:sp>
          <p:nvSpPr>
            <p:cNvPr id="116" name="Rectangle 115"/>
            <p:cNvSpPr>
              <a:spLocks noChangeAspect="1"/>
            </p:cNvSpPr>
            <p:nvPr/>
          </p:nvSpPr>
          <p:spPr bwMode="auto">
            <a:xfrm>
              <a:off x="7233151" y="4509640"/>
              <a:ext cx="685800" cy="685800"/>
            </a:xfrm>
            <a:prstGeom prst="rect">
              <a:avLst/>
            </a:prstGeom>
            <a:solidFill>
              <a:srgbClr val="CCFFCC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33</a:t>
              </a: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927794" y="3804286"/>
              <a:ext cx="429768" cy="704088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21</a:t>
              </a: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6522286" y="5193619"/>
              <a:ext cx="704088" cy="429768"/>
            </a:xfrm>
            <a:prstGeom prst="rect">
              <a:avLst/>
            </a:prstGeom>
            <a:solidFill>
              <a:schemeClr val="bg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12</a:t>
              </a:r>
              <a:endParaRPr lang="en-US" altLang="ko-KR" sz="1500" baseline="-25000" dirty="0">
                <a:solidFill>
                  <a:schemeClr val="tx1"/>
                </a:solidFill>
                <a:latin typeface="+mj-lt"/>
                <a:ea typeface="ＭＳ Ｐゴシック" charset="-128"/>
                <a:cs typeface="Tahoma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7927794" y="4509640"/>
              <a:ext cx="429768" cy="685800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31</a:t>
              </a: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7233151" y="5193619"/>
              <a:ext cx="685800" cy="429768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13</a:t>
              </a:r>
              <a:endParaRPr lang="en-US" altLang="ko-KR" sz="1500" baseline="-25000" dirty="0">
                <a:solidFill>
                  <a:prstClr val="black"/>
                </a:solidFill>
                <a:ea typeface="ＭＳ Ｐゴシック" charset="-128"/>
                <a:cs typeface="Tahoma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522285" y="4509640"/>
              <a:ext cx="704088" cy="685800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32</a:t>
              </a: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233151" y="3805554"/>
              <a:ext cx="685800" cy="704088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23</a:t>
              </a:r>
              <a:endParaRPr lang="en-US" altLang="ko-KR" sz="1500" baseline="-25000" dirty="0">
                <a:solidFill>
                  <a:prstClr val="black"/>
                </a:solidFill>
                <a:ea typeface="ＭＳ Ｐゴシック" charset="-128"/>
                <a:cs typeface="Tahoma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8364142" y="5625134"/>
              <a:ext cx="420624" cy="420624"/>
            </a:xfrm>
            <a:prstGeom prst="rect">
              <a:avLst/>
            </a:prstGeom>
            <a:solidFill>
              <a:srgbClr val="CCFFCC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44</a:t>
              </a: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8364142" y="5193619"/>
              <a:ext cx="420624" cy="429768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14</a:t>
              </a:r>
              <a:endParaRPr lang="en-US" altLang="ko-KR" sz="1500" baseline="-25000" dirty="0">
                <a:solidFill>
                  <a:prstClr val="black"/>
                </a:solidFill>
                <a:ea typeface="ＭＳ Ｐゴシック" charset="-128"/>
                <a:cs typeface="Tahoma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8364142" y="3801159"/>
              <a:ext cx="420624" cy="704088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24</a:t>
              </a:r>
              <a:endParaRPr lang="en-US" altLang="ko-KR" sz="1500" baseline="-25000" dirty="0">
                <a:solidFill>
                  <a:prstClr val="black"/>
                </a:solidFill>
                <a:ea typeface="ＭＳ Ｐゴシック" charset="-128"/>
                <a:cs typeface="Tahoma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8364142" y="4509640"/>
              <a:ext cx="420624" cy="685800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prstClr val="black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34</a:t>
              </a:r>
              <a:endParaRPr lang="en-US" altLang="ko-KR" sz="1500" baseline="-25000" dirty="0">
                <a:solidFill>
                  <a:prstClr val="black"/>
                </a:solidFill>
                <a:ea typeface="ＭＳ Ｐゴシック" charset="-128"/>
                <a:cs typeface="Tahoma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7927794" y="5625134"/>
              <a:ext cx="429768" cy="420624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41</a:t>
              </a: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6522456" y="5625134"/>
              <a:ext cx="704088" cy="420624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42</a:t>
              </a: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233151" y="5625134"/>
              <a:ext cx="685800" cy="420624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5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sz="1500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43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038818" y="4505329"/>
              <a:ext cx="3877859" cy="683508"/>
            </a:xfrm>
            <a:prstGeom prst="rect">
              <a:avLst/>
            </a:prstGeom>
            <a:noFill/>
            <a:ln>
              <a:solidFill>
                <a:srgbClr val="00009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039805" y="3799985"/>
              <a:ext cx="3868397" cy="711457"/>
            </a:xfrm>
            <a:prstGeom prst="rect">
              <a:avLst/>
            </a:prstGeom>
            <a:noFill/>
            <a:ln>
              <a:solidFill>
                <a:srgbClr val="00009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38818" y="5193824"/>
              <a:ext cx="3877859" cy="853457"/>
            </a:xfrm>
            <a:prstGeom prst="rect">
              <a:avLst/>
            </a:prstGeom>
            <a:noFill/>
            <a:ln>
              <a:solidFill>
                <a:srgbClr val="00009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242989" y="3975348"/>
              <a:ext cx="401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P</a:t>
              </a:r>
              <a:r>
                <a:rPr lang="en-US" i="1" baseline="-25000" dirty="0"/>
                <a:t>1</a:t>
              </a:r>
              <a:endParaRPr lang="en-US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242989" y="4736889"/>
              <a:ext cx="401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P</a:t>
              </a:r>
              <a:r>
                <a:rPr lang="en-US" i="1" baseline="-25000" dirty="0"/>
                <a:t>2</a:t>
              </a:r>
              <a:endParaRPr lang="en-US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277096" y="5442353"/>
              <a:ext cx="401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P</a:t>
              </a:r>
              <a:r>
                <a:rPr lang="en-US" i="1" baseline="-25000" dirty="0"/>
                <a:t>3</a:t>
              </a:r>
              <a:endParaRPr lang="en-US" dirty="0"/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5675630" y="5219689"/>
              <a:ext cx="347472" cy="344140"/>
            </a:xfrm>
            <a:prstGeom prst="rect">
              <a:avLst/>
            </a:prstGeom>
            <a:solidFill>
              <a:srgbClr val="FF6600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D11</a:t>
              </a: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5693502" y="3817759"/>
              <a:ext cx="329600" cy="344140"/>
            </a:xfrm>
            <a:prstGeom prst="rect">
              <a:avLst/>
            </a:prstGeom>
            <a:solidFill>
              <a:srgbClr val="FF6600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D22</a:t>
              </a: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5693502" y="4526004"/>
              <a:ext cx="329600" cy="344140"/>
            </a:xfrm>
            <a:prstGeom prst="rect">
              <a:avLst/>
            </a:prstGeom>
            <a:solidFill>
              <a:srgbClr val="FF6600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D33</a:t>
              </a: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5675630" y="5704129"/>
              <a:ext cx="347472" cy="344140"/>
            </a:xfrm>
            <a:prstGeom prst="rect">
              <a:avLst/>
            </a:prstGeom>
            <a:solidFill>
              <a:srgbClr val="FF6600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baseline="-25000" dirty="0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D44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242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Network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Huge size of social network graphs poses great challenge on the analysis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important ways to solve the challenge</a:t>
            </a:r>
          </a:p>
          <a:p>
            <a:pPr lvl="1"/>
            <a:r>
              <a:rPr lang="en-US" dirty="0"/>
              <a:t>Parallelization</a:t>
            </a:r>
          </a:p>
          <a:p>
            <a:pPr lvl="2"/>
            <a:r>
              <a:rPr lang="en-US" dirty="0"/>
              <a:t>Large scale distributed parallelization</a:t>
            </a:r>
          </a:p>
          <a:p>
            <a:pPr lvl="1"/>
            <a:r>
              <a:rPr lang="en-US" dirty="0"/>
              <a:t>Approximation</a:t>
            </a:r>
          </a:p>
          <a:p>
            <a:pPr lvl="2"/>
            <a:r>
              <a:rPr lang="en-US" dirty="0"/>
              <a:t>In many cases, approximate answers are sufficient, e.g. friend recommendations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42" y="2327889"/>
            <a:ext cx="1646955" cy="546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38" y="2815075"/>
            <a:ext cx="1627264" cy="770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1617" y="2569436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 900 million active users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9632" y="3216552"/>
            <a:ext cx="288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 500 million active users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42" y="3624270"/>
            <a:ext cx="1646959" cy="4652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79632" y="3725027"/>
            <a:ext cx="3289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Over 175 million registered users</a:t>
            </a:r>
          </a:p>
        </p:txBody>
      </p:sp>
    </p:spTree>
    <p:extLst>
      <p:ext uri="{BB962C8B-B14F-4D97-AF65-F5344CB8AC3E}">
        <p14:creationId xmlns:p14="http://schemas.microsoft.com/office/powerpoint/2010/main" val="634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41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Machine: Ranger(Texas Advanced Computing Center)</a:t>
            </a:r>
          </a:p>
          <a:p>
            <a:pPr lvl="1"/>
            <a:r>
              <a:rPr lang="en-US" dirty="0"/>
              <a:t>Each node has a </a:t>
            </a:r>
            <a:r>
              <a:rPr lang="en-US" i="1" dirty="0"/>
              <a:t>4 x 4</a:t>
            </a:r>
            <a:r>
              <a:rPr lang="en-US" dirty="0"/>
              <a:t>-core AMD Opteron </a:t>
            </a:r>
            <a:r>
              <a:rPr lang="en-US" i="1" dirty="0"/>
              <a:t>2.2GHz</a:t>
            </a:r>
            <a:r>
              <a:rPr lang="en-US" dirty="0"/>
              <a:t> CPU and 32GB memory. </a:t>
            </a:r>
          </a:p>
          <a:p>
            <a:pPr lvl="1"/>
            <a:r>
              <a:rPr lang="en-US" dirty="0" err="1"/>
              <a:t>InfiniBand</a:t>
            </a:r>
            <a:r>
              <a:rPr lang="en-US" dirty="0"/>
              <a:t> networks with </a:t>
            </a:r>
            <a:r>
              <a:rPr lang="en-US" i="1" dirty="0"/>
              <a:t>5GB/s</a:t>
            </a:r>
            <a:r>
              <a:rPr lang="en-US" dirty="0"/>
              <a:t> point-to-point bandwidth </a:t>
            </a:r>
          </a:p>
          <a:p>
            <a:r>
              <a:rPr lang="en-US" dirty="0"/>
              <a:t>Libraries: Intel ICC </a:t>
            </a:r>
            <a:r>
              <a:rPr lang="en-US" i="1" dirty="0"/>
              <a:t>10.1</a:t>
            </a:r>
            <a:r>
              <a:rPr lang="en-US" dirty="0"/>
              <a:t>, </a:t>
            </a:r>
            <a:r>
              <a:rPr lang="en-US" dirty="0" err="1"/>
              <a:t>OpenMPI</a:t>
            </a:r>
            <a:r>
              <a:rPr lang="en-US" dirty="0"/>
              <a:t> </a:t>
            </a:r>
            <a:r>
              <a:rPr lang="en-US" i="1" dirty="0"/>
              <a:t>1.3</a:t>
            </a:r>
            <a:r>
              <a:rPr lang="en-US" dirty="0"/>
              <a:t>, ARPACK++, </a:t>
            </a:r>
            <a:r>
              <a:rPr lang="en-US" dirty="0" err="1"/>
              <a:t>GotoBLAS</a:t>
            </a:r>
            <a:r>
              <a:rPr lang="en-US" dirty="0"/>
              <a:t> </a:t>
            </a:r>
            <a:r>
              <a:rPr lang="en-US" i="1" dirty="0"/>
              <a:t>1.3</a:t>
            </a:r>
            <a:r>
              <a:rPr lang="en-US" dirty="0"/>
              <a:t> and Elemental </a:t>
            </a:r>
            <a:r>
              <a:rPr lang="en-US" i="1" dirty="0"/>
              <a:t>1.7</a:t>
            </a:r>
          </a:p>
          <a:p>
            <a:r>
              <a:rPr lang="en-US" dirty="0"/>
              <a:t>Assign one process per node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Converted the graphs to undirected graphs, the table shows the statistics of graphs after conversion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128760"/>
              </p:ext>
            </p:extLst>
          </p:nvPr>
        </p:nvGraphicFramePr>
        <p:xfrm>
          <a:off x="592918" y="3238129"/>
          <a:ext cx="7945608" cy="157823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00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7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62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#Vertices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#Edges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67">
                <a:tc>
                  <a:txBody>
                    <a:bodyPr/>
                    <a:lstStyle/>
                    <a:p>
                      <a:r>
                        <a:rPr lang="en-US" dirty="0" err="1"/>
                        <a:t>SocLive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3,828,682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39,870,459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LiveJournal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online social network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624">
                <a:tc>
                  <a:txBody>
                    <a:bodyPr/>
                    <a:lstStyle/>
                    <a:p>
                      <a:r>
                        <a:rPr lang="en-US" dirty="0"/>
                        <a:t>Twitter_10M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11,316,799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63,555,738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Twitter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social network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624">
                <a:tc>
                  <a:txBody>
                    <a:bodyPr/>
                    <a:lstStyle/>
                    <a:p>
                      <a:r>
                        <a:rPr lang="en-US" dirty="0"/>
                        <a:t>Twitter_40M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41,652,230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1,202,513,046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Twitter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social network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Runtime and Speedup of Parallel Clustered Low-rank Approximation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22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3940316" cy="4525963"/>
          </a:xfrm>
        </p:spPr>
        <p:txBody>
          <a:bodyPr>
            <a:normAutofit/>
          </a:bodyPr>
          <a:lstStyle/>
          <a:p>
            <a:r>
              <a:rPr lang="en-US" sz="2200" dirty="0"/>
              <a:t>#Partitions</a:t>
            </a:r>
          </a:p>
          <a:p>
            <a:pPr lvl="1"/>
            <a:r>
              <a:rPr lang="en-US" sz="1800" dirty="0" err="1"/>
              <a:t>SocLive</a:t>
            </a:r>
            <a:r>
              <a:rPr lang="en-US" sz="1800" dirty="0"/>
              <a:t>: </a:t>
            </a:r>
            <a:r>
              <a:rPr lang="en-US" sz="1800" i="1" dirty="0"/>
              <a:t>500</a:t>
            </a:r>
          </a:p>
          <a:p>
            <a:pPr lvl="1"/>
            <a:r>
              <a:rPr lang="en-US" sz="1800" dirty="0"/>
              <a:t>Twitter_10M: </a:t>
            </a:r>
            <a:r>
              <a:rPr lang="en-US" sz="1800" i="1" dirty="0"/>
              <a:t>500</a:t>
            </a:r>
          </a:p>
          <a:p>
            <a:pPr lvl="1"/>
            <a:r>
              <a:rPr lang="en-US" sz="1800" dirty="0"/>
              <a:t>Twitter_40M: </a:t>
            </a:r>
            <a:r>
              <a:rPr lang="en-US" sz="1800" i="1" dirty="0"/>
              <a:t>1000</a:t>
            </a:r>
          </a:p>
          <a:p>
            <a:r>
              <a:rPr lang="en-US" sz="2200" dirty="0"/>
              <a:t>Rank for Diagonal Phase</a:t>
            </a:r>
          </a:p>
          <a:p>
            <a:pPr lvl="1"/>
            <a:r>
              <a:rPr lang="en-US" sz="1800" dirty="0" err="1"/>
              <a:t>SocLive</a:t>
            </a:r>
            <a:r>
              <a:rPr lang="en-US" sz="1800" dirty="0"/>
              <a:t>: </a:t>
            </a:r>
            <a:r>
              <a:rPr lang="en-US" sz="1800" i="1" dirty="0"/>
              <a:t>100</a:t>
            </a:r>
          </a:p>
          <a:p>
            <a:pPr lvl="1"/>
            <a:r>
              <a:rPr lang="en-US" sz="1800" dirty="0"/>
              <a:t>Twitter_10M: </a:t>
            </a:r>
            <a:r>
              <a:rPr lang="en-US" sz="1800" i="1" dirty="0"/>
              <a:t>100</a:t>
            </a:r>
          </a:p>
          <a:p>
            <a:pPr lvl="1"/>
            <a:r>
              <a:rPr lang="en-US" sz="1800" dirty="0"/>
              <a:t>Twitter_40M: </a:t>
            </a:r>
            <a:r>
              <a:rPr lang="en-US" sz="1800" i="1" dirty="0"/>
              <a:t>100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3" name="Picture 2" descr="performanceResultLowRan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28" y="1417638"/>
            <a:ext cx="4938712" cy="49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Runtime and Speedup in Each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77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Partitioning and </a:t>
            </a:r>
            <a:r>
              <a:rPr lang="en-US" dirty="0" err="1"/>
              <a:t>offDiagonal</a:t>
            </a:r>
            <a:r>
              <a:rPr lang="en-US" dirty="0"/>
              <a:t> phases scale well</a:t>
            </a:r>
          </a:p>
          <a:p>
            <a:r>
              <a:rPr lang="en-US" dirty="0"/>
              <a:t>Diagonal phase does not scale well for small graphs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23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77939" y="2758045"/>
            <a:ext cx="100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Speedup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3528" y="2793259"/>
            <a:ext cx="2309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Runtime in Each Phase</a:t>
            </a:r>
          </a:p>
        </p:txBody>
      </p:sp>
      <p:pic>
        <p:nvPicPr>
          <p:cNvPr id="4" name="Picture 3" descr="timedivision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37" y="3059369"/>
            <a:ext cx="3567959" cy="3567959"/>
          </a:xfrm>
          <a:prstGeom prst="rect">
            <a:avLst/>
          </a:prstGeom>
        </p:spPr>
      </p:pic>
      <p:pic>
        <p:nvPicPr>
          <p:cNvPr id="5" name="Picture 4" descr="phasetimesca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42" y="3060231"/>
            <a:ext cx="3489113" cy="348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Load Balancing of diagonal and </a:t>
            </a:r>
            <a:r>
              <a:rPr lang="en-US" dirty="0" err="1"/>
              <a:t>offDiagonal</a:t>
            </a:r>
            <a:r>
              <a:rPr lang="en-US" dirty="0"/>
              <a:t> Phases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85946" cy="2000020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#Partitions are small compared to #Processes, not enough space for load balancing in diagonal phase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651631"/>
            <a:ext cx="22621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dirty="0"/>
              <a:t>#Partitions:</a:t>
            </a:r>
          </a:p>
          <a:p>
            <a:pPr marL="285750" lvl="2" indent="-285750">
              <a:buFont typeface="Arial"/>
              <a:buChar char="•"/>
            </a:pPr>
            <a:r>
              <a:rPr lang="en-US" dirty="0" err="1"/>
              <a:t>SocLive</a:t>
            </a:r>
            <a:r>
              <a:rPr lang="en-US" dirty="0"/>
              <a:t>: </a:t>
            </a:r>
            <a:r>
              <a:rPr lang="en-US" i="1" dirty="0"/>
              <a:t>500</a:t>
            </a:r>
          </a:p>
          <a:p>
            <a:pPr marL="285750" lvl="2" indent="-285750">
              <a:buFont typeface="Arial"/>
              <a:buChar char="•"/>
            </a:pPr>
            <a:r>
              <a:rPr lang="en-US" dirty="0"/>
              <a:t>Twitter_10M: </a:t>
            </a:r>
            <a:r>
              <a:rPr lang="en-US" i="1" dirty="0"/>
              <a:t>500</a:t>
            </a:r>
          </a:p>
          <a:p>
            <a:pPr marL="285750" lvl="2" indent="-285750">
              <a:buFont typeface="Arial"/>
              <a:buChar char="•"/>
            </a:pPr>
            <a:r>
              <a:rPr lang="en-US" dirty="0"/>
              <a:t>Twitter_40M: </a:t>
            </a:r>
            <a:r>
              <a:rPr lang="en-US" i="1" dirty="0"/>
              <a:t>1000</a:t>
            </a:r>
          </a:p>
          <a:p>
            <a:endParaRPr lang="en-US" dirty="0"/>
          </a:p>
        </p:txBody>
      </p:sp>
      <p:pic>
        <p:nvPicPr>
          <p:cNvPr id="7" name="Picture 6" descr="loadB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60" y="2452316"/>
            <a:ext cx="4269159" cy="42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 Partitioning </a:t>
            </a:r>
            <a:br>
              <a:rPr lang="en-US" dirty="0"/>
            </a:br>
            <a:r>
              <a:rPr lang="en-US" dirty="0"/>
              <a:t>Comparing PEK with </a:t>
            </a:r>
            <a:r>
              <a:rPr lang="en-US" dirty="0" err="1"/>
              <a:t>ParMetis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25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5999" y="1899826"/>
            <a:ext cx="3089514" cy="397808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#Partitions: </a:t>
            </a:r>
            <a:r>
              <a:rPr lang="en-US" i="1" dirty="0"/>
              <a:t>500</a:t>
            </a:r>
          </a:p>
          <a:p>
            <a:r>
              <a:rPr lang="en-US" dirty="0"/>
              <a:t>Degree Threshold:</a:t>
            </a:r>
          </a:p>
          <a:p>
            <a:pPr lvl="1"/>
            <a:r>
              <a:rPr lang="en-US" dirty="0" err="1"/>
              <a:t>SocLive</a:t>
            </a:r>
            <a:r>
              <a:rPr lang="en-US" dirty="0"/>
              <a:t>: </a:t>
            </a:r>
            <a:r>
              <a:rPr lang="en-US" i="1" dirty="0"/>
              <a:t>42</a:t>
            </a:r>
            <a:r>
              <a:rPr lang="en-US" dirty="0"/>
              <a:t>(</a:t>
            </a:r>
            <a:r>
              <a:rPr lang="en-US" i="1" dirty="0"/>
              <a:t>5%</a:t>
            </a:r>
            <a:r>
              <a:rPr lang="en-US" dirty="0"/>
              <a:t> vertices)</a:t>
            </a:r>
          </a:p>
          <a:p>
            <a:pPr lvl="1"/>
            <a:r>
              <a:rPr lang="en-US" dirty="0"/>
              <a:t>Twitter_10M:</a:t>
            </a:r>
            <a:r>
              <a:rPr lang="en-US" i="1" dirty="0"/>
              <a:t>200</a:t>
            </a:r>
            <a:r>
              <a:rPr lang="en-US" dirty="0"/>
              <a:t>(less than 5% vertices)</a:t>
            </a:r>
          </a:p>
          <a:p>
            <a:r>
              <a:rPr lang="en-US" dirty="0"/>
              <a:t>Cut-size and </a:t>
            </a:r>
            <a:r>
              <a:rPr lang="en-US" dirty="0" err="1"/>
              <a:t>NormCut</a:t>
            </a:r>
            <a:endParaRPr lang="en-US" dirty="0"/>
          </a:p>
          <a:p>
            <a:pPr lvl="1"/>
            <a:r>
              <a:rPr lang="en-US" b="1" dirty="0"/>
              <a:t>Lower is Better</a:t>
            </a:r>
          </a:p>
          <a:p>
            <a:pPr lvl="1"/>
            <a:r>
              <a:rPr lang="en-US" dirty="0"/>
              <a:t>cut-size:  the edges across partitions</a:t>
            </a:r>
          </a:p>
          <a:p>
            <a:pPr lvl="1"/>
            <a:r>
              <a:rPr lang="en-US" dirty="0" err="1"/>
              <a:t>NormCut</a:t>
            </a:r>
            <a:r>
              <a:rPr lang="en-US" dirty="0"/>
              <a:t>: normalized cut-size by the total degree of vertices of each partition</a:t>
            </a:r>
          </a:p>
          <a:p>
            <a:pPr lvl="1"/>
            <a:r>
              <a:rPr lang="en-US" dirty="0"/>
              <a:t>divided by the number of clusters</a:t>
            </a:r>
          </a:p>
          <a:p>
            <a:r>
              <a:rPr lang="en-US" dirty="0" err="1"/>
              <a:t>ParMetis</a:t>
            </a:r>
            <a:r>
              <a:rPr lang="en-US" dirty="0"/>
              <a:t> cannot partition Twitter_40M since the memory is not enough</a:t>
            </a:r>
          </a:p>
          <a:p>
            <a:endParaRPr lang="en-US" dirty="0"/>
          </a:p>
        </p:txBody>
      </p:sp>
      <p:pic>
        <p:nvPicPr>
          <p:cNvPr id="4" name="Picture 3" descr="partcompa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36" y="1976621"/>
            <a:ext cx="6242064" cy="390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Prediction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83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Our parallel clustered low-rank approximation enabled first ever study of Katz measure on large real-world social networks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Randomly remove </a:t>
            </a:r>
            <a:r>
              <a:rPr lang="en-US" i="1" dirty="0"/>
              <a:t>30%</a:t>
            </a:r>
            <a:r>
              <a:rPr lang="en-US" dirty="0"/>
              <a:t> edges from graphs and perform link prediction on the resulting graphs.  </a:t>
            </a:r>
          </a:p>
          <a:p>
            <a:r>
              <a:rPr lang="en-US" dirty="0"/>
              <a:t>Precision is the ratio of correct predictions in</a:t>
            </a:r>
            <a:r>
              <a:rPr lang="en-US" i="1" dirty="0"/>
              <a:t> top-k</a:t>
            </a:r>
            <a:r>
              <a:rPr lang="en-US" dirty="0"/>
              <a:t> predictions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090069"/>
              </p:ext>
            </p:extLst>
          </p:nvPr>
        </p:nvGraphicFramePr>
        <p:xfrm>
          <a:off x="905548" y="2244658"/>
          <a:ext cx="358933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6" name="Equation" r:id="rId4" imgW="1930400" imgH="457200" progId="Equation.3">
                  <p:embed/>
                </p:oleObj>
              </mc:Choice>
              <mc:Fallback>
                <p:oleObj name="Equation" r:id="rId4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5548" y="2244658"/>
                        <a:ext cx="3589338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919682"/>
              </p:ext>
            </p:extLst>
          </p:nvPr>
        </p:nvGraphicFramePr>
        <p:xfrm>
          <a:off x="4667110" y="2524322"/>
          <a:ext cx="24574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7" name="Equation" r:id="rId6" imgW="1638000" imgH="203040" progId="Equation.3">
                  <p:embed/>
                </p:oleObj>
              </mc:Choice>
              <mc:Fallback>
                <p:oleObj name="Equation" r:id="rId6" imgW="1638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110" y="2524322"/>
                        <a:ext cx="24574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800080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9933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505" y="5698356"/>
            <a:ext cx="17931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#partitions:500</a:t>
            </a:r>
          </a:p>
          <a:p>
            <a:r>
              <a:rPr lang="en-US" sz="1600" dirty="0"/>
              <a:t>rank of diagonal:50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96323" y="5743321"/>
            <a:ext cx="1937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#partitions:500</a:t>
            </a:r>
          </a:p>
          <a:p>
            <a:r>
              <a:rPr lang="en-US" sz="1600" dirty="0"/>
              <a:t>Rank of diagonal:100</a:t>
            </a:r>
          </a:p>
        </p:txBody>
      </p:sp>
      <p:pic>
        <p:nvPicPr>
          <p:cNvPr id="4" name="Picture 3" descr="linkpredictSlides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13" y="4079846"/>
            <a:ext cx="5095130" cy="254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Developed a new graph partitioning algorithm for social networks</a:t>
            </a:r>
          </a:p>
          <a:p>
            <a:pPr lvl="1"/>
            <a:r>
              <a:rPr lang="en-US" dirty="0"/>
              <a:t>Fast and scales well to large number of processes </a:t>
            </a:r>
          </a:p>
          <a:p>
            <a:pPr lvl="1"/>
            <a:r>
              <a:rPr lang="en-US" dirty="0"/>
              <a:t>Faster than </a:t>
            </a:r>
            <a:r>
              <a:rPr lang="en-US" dirty="0" err="1"/>
              <a:t>ParMetis</a:t>
            </a:r>
            <a:r>
              <a:rPr lang="en-US" dirty="0"/>
              <a:t> and similar partition quality as </a:t>
            </a:r>
            <a:r>
              <a:rPr lang="en-US" dirty="0" err="1"/>
              <a:t>ParMetis</a:t>
            </a:r>
            <a:endParaRPr lang="en-US" dirty="0"/>
          </a:p>
          <a:p>
            <a:r>
              <a:rPr lang="en-US" dirty="0"/>
              <a:t>Parallelized clustered low-rank approximation and applied it on large real-world social networks</a:t>
            </a:r>
          </a:p>
          <a:p>
            <a:r>
              <a:rPr lang="en-US" dirty="0"/>
              <a:t>Benchmark combines:</a:t>
            </a:r>
          </a:p>
          <a:p>
            <a:pPr lvl="1"/>
            <a:r>
              <a:rPr lang="en-US" dirty="0"/>
              <a:t>Irregular and regular computations</a:t>
            </a:r>
          </a:p>
          <a:p>
            <a:pPr lvl="1"/>
            <a:r>
              <a:rPr lang="en-US" dirty="0"/>
              <a:t>Dense and sparse data structures</a:t>
            </a:r>
          </a:p>
          <a:p>
            <a:r>
              <a:rPr lang="en-US" dirty="0"/>
              <a:t>Approximation and Parallelization are the keys for solving large scale social network problems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848" y="2246615"/>
            <a:ext cx="3315331" cy="33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for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Problem: compute the number of </a:t>
            </a:r>
            <a:r>
              <a:rPr lang="en-US" i="1" dirty="0"/>
              <a:t>length-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/>
              <a:t> paths between every two vertices in a graph</a:t>
            </a:r>
          </a:p>
          <a:p>
            <a:r>
              <a:rPr lang="en-US" dirty="0"/>
              <a:t>Solution 1:  graph traversals</a:t>
            </a:r>
          </a:p>
          <a:p>
            <a:pPr lvl="1"/>
            <a:r>
              <a:rPr lang="en-US" dirty="0"/>
              <a:t>Too expensive for large graphs</a:t>
            </a:r>
          </a:p>
          <a:p>
            <a:r>
              <a:rPr lang="en-US" dirty="0"/>
              <a:t>Solution 2: linear algebra formulation</a:t>
            </a:r>
          </a:p>
          <a:p>
            <a:pPr lvl="1"/>
            <a:r>
              <a:rPr lang="en-US" dirty="0"/>
              <a:t>Represent a graph by its adjacency matrix </a:t>
            </a:r>
            <a:r>
              <a:rPr lang="en-US" i="1" dirty="0"/>
              <a:t>A</a:t>
            </a:r>
            <a:endParaRPr lang="en-US" dirty="0"/>
          </a:p>
          <a:p>
            <a:pPr lvl="1"/>
            <a:r>
              <a:rPr lang="en-US" i="1" dirty="0"/>
              <a:t>A</a:t>
            </a:r>
            <a:r>
              <a:rPr lang="en-US" i="1" baseline="30000" dirty="0">
                <a:solidFill>
                  <a:srgbClr val="FF0000"/>
                </a:solidFill>
              </a:rPr>
              <a:t>K</a:t>
            </a:r>
            <a:r>
              <a:rPr lang="en-US" i="1" dirty="0"/>
              <a:t>(</a:t>
            </a:r>
            <a:r>
              <a:rPr lang="en-US" i="1" dirty="0" err="1"/>
              <a:t>i,j</a:t>
            </a:r>
            <a:r>
              <a:rPr lang="en-US" i="1" dirty="0"/>
              <a:t>)</a:t>
            </a:r>
            <a:r>
              <a:rPr lang="en-US" baseline="30000" dirty="0"/>
              <a:t> </a:t>
            </a:r>
            <a:r>
              <a:rPr lang="en-US" dirty="0"/>
              <a:t>is number of </a:t>
            </a:r>
            <a:r>
              <a:rPr lang="en-US" i="1" dirty="0"/>
              <a:t>length</a:t>
            </a:r>
            <a:r>
              <a:rPr lang="en-US" dirty="0"/>
              <a:t>-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/>
              <a:t> paths between vertices </a:t>
            </a:r>
            <a:r>
              <a:rPr lang="en-US" i="1" dirty="0" err="1"/>
              <a:t>i</a:t>
            </a:r>
            <a:r>
              <a:rPr lang="en-US" dirty="0"/>
              <a:t> and </a:t>
            </a:r>
            <a:r>
              <a:rPr lang="en-US" i="1" dirty="0"/>
              <a:t>j</a:t>
            </a:r>
          </a:p>
          <a:p>
            <a:pPr lvl="1"/>
            <a:r>
              <a:rPr lang="en-US" dirty="0"/>
              <a:t>Still very expensive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Low-rank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adjacency matrix of an undirected graph can be approximated by the product of three matrices </a:t>
            </a:r>
            <a:r>
              <a:rPr lang="en-US" sz="2200" dirty="0">
                <a:latin typeface="Lucida Calligraphy"/>
                <a:cs typeface="Lucida Calligraphy"/>
              </a:rPr>
              <a:t>V</a:t>
            </a:r>
            <a:r>
              <a:rPr lang="en-US" sz="2400" dirty="0"/>
              <a:t>, </a:t>
            </a:r>
            <a:r>
              <a:rPr lang="en-US" sz="2200" dirty="0">
                <a:latin typeface="Lucida Calligraphy"/>
                <a:cs typeface="Lucida Calligraphy"/>
              </a:rPr>
              <a:t>D</a:t>
            </a:r>
            <a:r>
              <a:rPr lang="en-US" sz="2800" dirty="0"/>
              <a:t> </a:t>
            </a:r>
            <a:r>
              <a:rPr lang="en-US" dirty="0"/>
              <a:t>and</a:t>
            </a:r>
            <a:r>
              <a:rPr lang="en-US" sz="3000" dirty="0"/>
              <a:t> </a:t>
            </a:r>
            <a:r>
              <a:rPr lang="en-US" sz="2200" dirty="0">
                <a:latin typeface="Lucida Calligraphy"/>
                <a:cs typeface="Lucida Calligraphy"/>
              </a:rPr>
              <a:t>V</a:t>
            </a:r>
            <a:r>
              <a:rPr lang="en-US" sz="2800" b="1" i="1" baseline="30000" dirty="0">
                <a:latin typeface="+mj-lt"/>
                <a:cs typeface="Lucida Calligraphy"/>
              </a:rPr>
              <a:t>T</a:t>
            </a:r>
            <a:r>
              <a:rPr lang="en-US" sz="28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i="1" dirty="0"/>
              <a:t>r &lt;&lt; m</a:t>
            </a:r>
            <a:r>
              <a:rPr lang="en-US" dirty="0"/>
              <a:t>, called </a:t>
            </a:r>
            <a:r>
              <a:rPr lang="en-US" b="1" dirty="0"/>
              <a:t>rank, </a:t>
            </a:r>
            <a:r>
              <a:rPr lang="en-US" dirty="0"/>
              <a:t>is an input parameter</a:t>
            </a:r>
          </a:p>
          <a:p>
            <a:pPr lvl="1"/>
            <a:r>
              <a:rPr lang="en-US" dirty="0"/>
              <a:t>The larger the </a:t>
            </a:r>
            <a:r>
              <a:rPr lang="en-US" i="1" dirty="0"/>
              <a:t>r</a:t>
            </a:r>
            <a:r>
              <a:rPr lang="en-US" dirty="0"/>
              <a:t>, the smaller the approximation error</a:t>
            </a:r>
            <a:endParaRPr lang="en-US" i="1" dirty="0"/>
          </a:p>
          <a:p>
            <a:pPr lvl="1"/>
            <a:r>
              <a:rPr lang="en-US" sz="2200" dirty="0">
                <a:latin typeface="Lucida Calligraphy"/>
                <a:cs typeface="Lucida Calligraphy"/>
              </a:rPr>
              <a:t>V</a:t>
            </a:r>
            <a:r>
              <a:rPr lang="en-US" b="1" i="1" baseline="30000" dirty="0">
                <a:cs typeface="Lucida Calligraphy"/>
              </a:rPr>
              <a:t>T</a:t>
            </a:r>
            <a:r>
              <a:rPr lang="en-US" sz="2200" dirty="0">
                <a:latin typeface="Lucida Calligraphy"/>
                <a:cs typeface="Lucida Calligraphy"/>
              </a:rPr>
              <a:t>V</a:t>
            </a:r>
            <a:r>
              <a:rPr lang="en-US" dirty="0">
                <a:latin typeface="Lucida Calligraphy"/>
                <a:cs typeface="Lucida Calligraphy"/>
              </a:rPr>
              <a:t> = I </a:t>
            </a:r>
            <a:r>
              <a:rPr lang="en-US" dirty="0">
                <a:latin typeface="+mj-lt"/>
                <a:cs typeface="Lucida Calligraphy"/>
              </a:rPr>
              <a:t>(Identity matrix)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24523" y="2851623"/>
            <a:ext cx="4697411" cy="1258065"/>
            <a:chOff x="1332423" y="2838462"/>
            <a:chExt cx="4697411" cy="1258065"/>
          </a:xfrm>
        </p:grpSpPr>
        <p:sp>
          <p:nvSpPr>
            <p:cNvPr id="6" name="Rectangle 5"/>
            <p:cNvSpPr/>
            <p:nvPr/>
          </p:nvSpPr>
          <p:spPr bwMode="auto">
            <a:xfrm>
              <a:off x="3283026" y="2863019"/>
              <a:ext cx="548640" cy="1233508"/>
            </a:xfrm>
            <a:prstGeom prst="rect">
              <a:avLst/>
            </a:prstGeom>
            <a:solidFill>
              <a:schemeClr val="accent4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/>
              <a:r>
                <a:rPr lang="en-US" altLang="ko-KR" b="1" dirty="0" err="1">
                  <a:solidFill>
                    <a:schemeClr val="bg1"/>
                  </a:solidFill>
                  <a:latin typeface="Lucida Calligraphy" charset="0"/>
                  <a:ea typeface="ＭＳ Ｐゴシック" charset="0"/>
                  <a:cs typeface="Tahoma" charset="0"/>
                </a:rPr>
                <a:t>V</a:t>
              </a:r>
              <a:r>
                <a:rPr lang="en-US" altLang="ko-KR" b="1" baseline="-25000" dirty="0" err="1">
                  <a:solidFill>
                    <a:schemeClr val="bg1"/>
                  </a:solidFill>
                  <a:latin typeface="Lucida Calligraphy" charset="0"/>
                  <a:ea typeface="ＭＳ Ｐゴシック" charset="0"/>
                  <a:cs typeface="Tahoma" charset="0"/>
                </a:rPr>
                <a:t>mxr</a:t>
              </a:r>
              <a:endParaRPr lang="en-US" altLang="ko-KR" b="1" baseline="-25000" dirty="0">
                <a:solidFill>
                  <a:schemeClr val="bg1"/>
                </a:solidFill>
                <a:latin typeface="Lucida Calligraphy" charset="0"/>
                <a:ea typeface="ＭＳ Ｐゴシック" charset="0"/>
                <a:cs typeface="Tahoma" charset="0"/>
              </a:endParaRP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1201286"/>
                </p:ext>
              </p:extLst>
            </p:nvPr>
          </p:nvGraphicFramePr>
          <p:xfrm>
            <a:off x="2646103" y="3099011"/>
            <a:ext cx="547697" cy="560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6" name="Equation" r:id="rId4" imgW="126725" imgH="126725" progId="Equation.3">
                    <p:embed/>
                  </p:oleObj>
                </mc:Choice>
                <mc:Fallback>
                  <p:oleObj name="Equation" r:id="rId4" imgW="126725" imgH="12672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6103" y="3099011"/>
                          <a:ext cx="547697" cy="560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 bwMode="auto">
            <a:xfrm>
              <a:off x="1332423" y="2838462"/>
              <a:ext cx="1371339" cy="1233508"/>
            </a:xfrm>
            <a:prstGeom prst="rect">
              <a:avLst/>
            </a:prstGeom>
            <a:solidFill>
              <a:srgbClr val="CCFFCC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 err="1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baseline="-25000" dirty="0" err="1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mxm</a:t>
              </a:r>
              <a:endParaRPr lang="en-US" altLang="ko-KR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983813" y="2866982"/>
              <a:ext cx="548136" cy="551503"/>
            </a:xfrm>
            <a:prstGeom prst="rect">
              <a:avLst/>
            </a:prstGeom>
            <a:solidFill>
              <a:srgbClr val="E46C0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latin typeface="Lucida Calligraphy"/>
                  <a:ea typeface="Lucida Grande"/>
                  <a:cs typeface="Lucida Calligraphy"/>
                </a:rPr>
                <a:t>D</a:t>
              </a:r>
              <a:r>
                <a:rPr lang="en-US" b="1" baseline="-25000" dirty="0" err="1">
                  <a:solidFill>
                    <a:srgbClr val="000000"/>
                  </a:solidFill>
                  <a:latin typeface="Lucida Calligraphy"/>
                  <a:ea typeface="Lucida Grande"/>
                  <a:cs typeface="Lucida Calligraphy"/>
                </a:rPr>
                <a:t>rxr</a:t>
              </a:r>
              <a:endParaRPr lang="en-US" baseline="-25000" dirty="0">
                <a:solidFill>
                  <a:srgbClr val="000000"/>
                </a:solidFill>
                <a:latin typeface="Lucida Calligraphy"/>
                <a:cs typeface="Lucida Calligraphy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658495" y="2845991"/>
              <a:ext cx="1371339" cy="548640"/>
            </a:xfrm>
            <a:prstGeom prst="rect">
              <a:avLst/>
            </a:prstGeom>
            <a:solidFill>
              <a:srgbClr val="8064A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 err="1">
                  <a:solidFill>
                    <a:schemeClr val="bg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V</a:t>
              </a:r>
              <a:r>
                <a:rPr lang="en-US" altLang="ko-KR" b="1" baseline="-25000" dirty="0" err="1">
                  <a:solidFill>
                    <a:schemeClr val="bg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mxr</a:t>
              </a:r>
              <a:r>
                <a:rPr lang="en-US" sz="2000" b="1" i="1" baseline="30000" dirty="0" err="1">
                  <a:cs typeface="Lucida Calligraphy"/>
                </a:rPr>
                <a:t>T</a:t>
              </a:r>
              <a:endParaRPr lang="en-US" altLang="ko-KR" sz="2000" b="1" baseline="30000" dirty="0">
                <a:solidFill>
                  <a:schemeClr val="bg1"/>
                </a:solidFill>
                <a:latin typeface="Lucida Calligraphy" charset="0"/>
                <a:ea typeface="ＭＳ Ｐゴシック" charset="-128"/>
                <a:cs typeface="Taho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Approximating </a:t>
            </a:r>
            <a:r>
              <a:rPr lang="en-US" dirty="0" err="1"/>
              <a:t>A</a:t>
            </a:r>
            <a:r>
              <a:rPr lang="en-US" baseline="30000" dirty="0" err="1"/>
              <a:t>k</a:t>
            </a:r>
            <a:r>
              <a:rPr lang="en-US" baseline="30000" dirty="0"/>
              <a:t> </a:t>
            </a:r>
            <a:r>
              <a:rPr lang="en-US" dirty="0"/>
              <a:t>by low-rank approximation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134462" y="1603765"/>
            <a:ext cx="548640" cy="1233508"/>
          </a:xfrm>
          <a:prstGeom prst="rect">
            <a:avLst/>
          </a:prstGeom>
          <a:solidFill>
            <a:schemeClr val="accent4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/>
            <a:r>
              <a:rPr lang="en-US" altLang="ko-KR" b="1" dirty="0" err="1">
                <a:solidFill>
                  <a:schemeClr val="bg1"/>
                </a:solidFill>
                <a:latin typeface="Lucida Calligraphy" charset="0"/>
                <a:ea typeface="ＭＳ Ｐゴシック" charset="0"/>
                <a:cs typeface="Tahoma" charset="0"/>
              </a:rPr>
              <a:t>V</a:t>
            </a:r>
            <a:r>
              <a:rPr lang="en-US" altLang="ko-KR" b="1" baseline="-25000" dirty="0" err="1">
                <a:solidFill>
                  <a:schemeClr val="bg1"/>
                </a:solidFill>
                <a:latin typeface="Lucida Calligraphy" charset="0"/>
                <a:ea typeface="ＭＳ Ｐゴシック" charset="0"/>
                <a:cs typeface="Tahoma" charset="0"/>
              </a:rPr>
              <a:t>mxr</a:t>
            </a:r>
            <a:endParaRPr lang="en-US" altLang="ko-KR" b="1" baseline="-25000" dirty="0">
              <a:solidFill>
                <a:schemeClr val="bg1"/>
              </a:solidFill>
              <a:latin typeface="Lucida Calligraphy" charset="0"/>
              <a:ea typeface="ＭＳ Ｐゴシック" charset="0"/>
              <a:cs typeface="Tahoma" charset="0"/>
            </a:endParaRPr>
          </a:p>
          <a:p>
            <a:pPr algn="ctr"/>
            <a:endParaRPr lang="en-US" altLang="ko-KR" b="1" baseline="-25000" dirty="0">
              <a:solidFill>
                <a:schemeClr val="bg1"/>
              </a:solidFill>
              <a:latin typeface="Lucida Calligraphy" charset="0"/>
              <a:ea typeface="ＭＳ Ｐゴシック" charset="0"/>
              <a:cs typeface="Tahoma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18520"/>
              </p:ext>
            </p:extLst>
          </p:nvPr>
        </p:nvGraphicFramePr>
        <p:xfrm>
          <a:off x="2530609" y="1860749"/>
          <a:ext cx="547697" cy="56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" name="Equation" r:id="rId4" imgW="126725" imgH="126725" progId="Equation.3">
                  <p:embed/>
                </p:oleObj>
              </mc:Choice>
              <mc:Fallback>
                <p:oleObj name="Equation" r:id="rId4" imgW="126725" imgH="12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609" y="1860749"/>
                        <a:ext cx="547697" cy="560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1097123" y="1600200"/>
            <a:ext cx="1371339" cy="1233508"/>
          </a:xfrm>
          <a:prstGeom prst="rect">
            <a:avLst/>
          </a:prstGeom>
          <a:solidFill>
            <a:srgbClr val="CCFFCC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 err="1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A</a:t>
            </a:r>
            <a:r>
              <a:rPr lang="en-US" altLang="ko-KR" baseline="-25000" dirty="0" err="1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mxm</a:t>
            </a:r>
            <a:endParaRPr lang="en-US" altLang="ko-KR" baseline="-25000" dirty="0">
              <a:solidFill>
                <a:schemeClr val="tx1"/>
              </a:solidFill>
              <a:latin typeface="Lucida Calligraphy" charset="0"/>
              <a:ea typeface="ＭＳ Ｐゴシック" charset="-128"/>
              <a:cs typeface="Tahoma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20398" y="1628721"/>
            <a:ext cx="548640" cy="5486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Lucida Calligraphy"/>
                <a:ea typeface="Lucida Grande"/>
                <a:cs typeface="Lucida Calligraphy"/>
              </a:rPr>
              <a:t>D</a:t>
            </a:r>
            <a:r>
              <a:rPr lang="en-US" b="1" baseline="-25000" dirty="0" err="1">
                <a:solidFill>
                  <a:srgbClr val="000000"/>
                </a:solidFill>
                <a:latin typeface="Lucida Calligraphy"/>
                <a:ea typeface="Lucida Grande"/>
                <a:cs typeface="Lucida Calligraphy"/>
              </a:rPr>
              <a:t>rxr</a:t>
            </a:r>
            <a:endParaRPr lang="en-US" baseline="-25000" dirty="0">
              <a:solidFill>
                <a:srgbClr val="000000"/>
              </a:solidFill>
              <a:latin typeface="Lucida Calligraphy"/>
              <a:cs typeface="Lucida Calligraphy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498243" y="1628721"/>
            <a:ext cx="1371339" cy="548640"/>
          </a:xfrm>
          <a:prstGeom prst="rect">
            <a:avLst/>
          </a:prstGeom>
          <a:solidFill>
            <a:srgbClr val="8064A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 err="1">
                <a:solidFill>
                  <a:schemeClr val="bg1"/>
                </a:solidFill>
                <a:latin typeface="Lucida Calligraphy" charset="0"/>
                <a:ea typeface="ＭＳ Ｐゴシック" charset="-128"/>
                <a:cs typeface="Tahoma" charset="0"/>
              </a:rPr>
              <a:t>V</a:t>
            </a:r>
            <a:r>
              <a:rPr lang="en-US" altLang="ko-KR" b="1" baseline="-25000" dirty="0" err="1">
                <a:solidFill>
                  <a:schemeClr val="bg1"/>
                </a:solidFill>
                <a:latin typeface="Lucida Calligraphy" charset="0"/>
                <a:ea typeface="ＭＳ Ｐゴシック" charset="0"/>
                <a:cs typeface="Tahoma" charset="0"/>
              </a:rPr>
              <a:t>mxr</a:t>
            </a:r>
            <a:r>
              <a:rPr lang="en-US" sz="2000" b="1" i="1" baseline="30000" dirty="0" err="1">
                <a:cs typeface="Lucida Calligraphy"/>
              </a:rPr>
              <a:t>T</a:t>
            </a:r>
            <a:endParaRPr lang="en-US" altLang="ko-KR" sz="2000" b="1" baseline="30000" dirty="0">
              <a:solidFill>
                <a:schemeClr val="bg1"/>
              </a:solidFill>
              <a:latin typeface="Lucida Calligraphy" charset="0"/>
              <a:ea typeface="ＭＳ Ｐゴシック" charset="-128"/>
              <a:cs typeface="Tahoma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85143" y="3259611"/>
            <a:ext cx="1371339" cy="1233508"/>
          </a:xfrm>
          <a:prstGeom prst="rect">
            <a:avLst/>
          </a:prstGeom>
          <a:solidFill>
            <a:srgbClr val="CCFFCC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 err="1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A</a:t>
            </a:r>
            <a:r>
              <a:rPr lang="en-US" altLang="ko-KR" baseline="-25000" dirty="0" err="1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rPr>
              <a:t>mxm</a:t>
            </a:r>
            <a:endParaRPr lang="en-US" altLang="ko-KR" baseline="-25000" dirty="0">
              <a:solidFill>
                <a:schemeClr val="tx1"/>
              </a:solidFill>
              <a:latin typeface="Lucida Calligraphy" charset="0"/>
              <a:ea typeface="ＭＳ Ｐゴシック" charset="-128"/>
              <a:cs typeface="Tahoma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467526"/>
              </p:ext>
            </p:extLst>
          </p:nvPr>
        </p:nvGraphicFramePr>
        <p:xfrm>
          <a:off x="2630700" y="3462932"/>
          <a:ext cx="547697" cy="56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" name="Equation" r:id="rId6" imgW="126725" imgH="126725" progId="Equation.3">
                  <p:embed/>
                </p:oleObj>
              </mc:Choice>
              <mc:Fallback>
                <p:oleObj name="Equation" r:id="rId6" imgW="126725" imgH="12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700" y="3462932"/>
                        <a:ext cx="547697" cy="560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ouble Bracket 13"/>
          <p:cNvSpPr/>
          <p:nvPr/>
        </p:nvSpPr>
        <p:spPr>
          <a:xfrm>
            <a:off x="798534" y="3099147"/>
            <a:ext cx="1892065" cy="1513792"/>
          </a:xfrm>
          <a:prstGeom prst="bracketPai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28611" y="2831761"/>
            <a:ext cx="4540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Lucida Calligraphy"/>
                <a:cs typeface="Lucida Calligraphy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134462" y="3284567"/>
            <a:ext cx="548640" cy="1233508"/>
          </a:xfrm>
          <a:prstGeom prst="rect">
            <a:avLst/>
          </a:prstGeom>
          <a:solidFill>
            <a:srgbClr val="8064A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/>
            <a:r>
              <a:rPr lang="en-US" altLang="ko-KR" b="1" dirty="0" err="1">
                <a:solidFill>
                  <a:schemeClr val="bg1"/>
                </a:solidFill>
                <a:latin typeface="Lucida Calligraphy" charset="0"/>
                <a:ea typeface="ＭＳ Ｐゴシック" charset="0"/>
                <a:cs typeface="Tahoma" charset="0"/>
              </a:rPr>
              <a:t>V</a:t>
            </a:r>
            <a:r>
              <a:rPr lang="en-US" altLang="ko-KR" b="1" baseline="-25000" dirty="0" err="1">
                <a:solidFill>
                  <a:schemeClr val="bg1"/>
                </a:solidFill>
                <a:latin typeface="Lucida Calligraphy" charset="0"/>
                <a:ea typeface="ＭＳ Ｐゴシック" charset="0"/>
                <a:cs typeface="Tahoma" charset="0"/>
              </a:rPr>
              <a:t>mxr</a:t>
            </a:r>
            <a:endParaRPr lang="en-US" altLang="ko-KR" b="1" baseline="-25000" dirty="0">
              <a:solidFill>
                <a:schemeClr val="bg1"/>
              </a:solidFill>
              <a:latin typeface="Lucida Calligraphy" charset="0"/>
              <a:ea typeface="ＭＳ Ｐゴシック" charset="0"/>
              <a:cs typeface="Tahoma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820398" y="3309523"/>
            <a:ext cx="548640" cy="548640"/>
          </a:xfrm>
          <a:prstGeom prst="rect">
            <a:avLst/>
          </a:prstGeom>
          <a:solidFill>
            <a:srgbClr val="E46C0A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Lucida Calligraphy"/>
                <a:ea typeface="Lucida Grande"/>
                <a:cs typeface="Lucida Calligraphy"/>
              </a:rPr>
              <a:t>D</a:t>
            </a:r>
            <a:r>
              <a:rPr lang="en-US" b="1" baseline="-25000" dirty="0" err="1">
                <a:solidFill>
                  <a:srgbClr val="000000"/>
                </a:solidFill>
                <a:latin typeface="Lucida Calligraphy"/>
                <a:ea typeface="Lucida Grande"/>
                <a:cs typeface="Lucida Calligraphy"/>
              </a:rPr>
              <a:t>rxr</a:t>
            </a:r>
            <a:endParaRPr lang="en-US" baseline="-25000" dirty="0">
              <a:solidFill>
                <a:srgbClr val="000000"/>
              </a:solidFill>
              <a:latin typeface="Lucida Calligraphy"/>
              <a:cs typeface="Lucida Calligraphy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498243" y="3309523"/>
            <a:ext cx="1371339" cy="548640"/>
          </a:xfrm>
          <a:prstGeom prst="rect">
            <a:avLst/>
          </a:prstGeom>
          <a:solidFill>
            <a:srgbClr val="8064A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 err="1">
                <a:solidFill>
                  <a:schemeClr val="bg1"/>
                </a:solidFill>
                <a:latin typeface="Lucida Calligraphy" charset="0"/>
                <a:ea typeface="ＭＳ Ｐゴシック" charset="-128"/>
                <a:cs typeface="Tahoma" charset="0"/>
              </a:rPr>
              <a:t>V</a:t>
            </a:r>
            <a:r>
              <a:rPr lang="en-US" altLang="ko-KR" b="1" baseline="-25000" dirty="0" err="1">
                <a:solidFill>
                  <a:schemeClr val="bg1"/>
                </a:solidFill>
                <a:latin typeface="Lucida Calligraphy" charset="0"/>
                <a:ea typeface="ＭＳ Ｐゴシック" charset="0"/>
                <a:cs typeface="Tahoma" charset="0"/>
              </a:rPr>
              <a:t>mxr</a:t>
            </a:r>
            <a:r>
              <a:rPr lang="en-US" sz="2000" b="1" i="1" baseline="30000" dirty="0" err="1">
                <a:cs typeface="Lucida Calligraphy"/>
              </a:rPr>
              <a:t>T</a:t>
            </a:r>
            <a:endParaRPr lang="en-US" altLang="ko-KR" sz="2000" b="1" baseline="30000" dirty="0">
              <a:solidFill>
                <a:schemeClr val="bg1"/>
              </a:solidFill>
              <a:latin typeface="Lucida Calligraphy" charset="0"/>
              <a:ea typeface="ＭＳ Ｐゴシック" charset="-128"/>
              <a:cs typeface="Tahoma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021982" y="3309523"/>
            <a:ext cx="548640" cy="1233508"/>
          </a:xfrm>
          <a:prstGeom prst="rect">
            <a:avLst/>
          </a:prstGeom>
          <a:solidFill>
            <a:srgbClr val="8064A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/>
            <a:r>
              <a:rPr lang="en-US" altLang="ko-KR" b="1" dirty="0" err="1">
                <a:solidFill>
                  <a:schemeClr val="bg1"/>
                </a:solidFill>
                <a:latin typeface="Lucida Calligraphy" charset="0"/>
                <a:ea typeface="ＭＳ Ｐゴシック" charset="0"/>
                <a:cs typeface="Tahoma" charset="0"/>
              </a:rPr>
              <a:t>V</a:t>
            </a:r>
            <a:r>
              <a:rPr lang="en-US" altLang="ko-KR" b="1" baseline="-25000" dirty="0" err="1">
                <a:solidFill>
                  <a:schemeClr val="bg1"/>
                </a:solidFill>
                <a:latin typeface="Lucida Calligraphy" charset="0"/>
                <a:ea typeface="ＭＳ Ｐゴシック" charset="0"/>
                <a:cs typeface="Tahoma" charset="0"/>
              </a:rPr>
              <a:t>mxr</a:t>
            </a:r>
            <a:endParaRPr lang="en-US" altLang="ko-KR" b="1" baseline="-25000" dirty="0">
              <a:solidFill>
                <a:schemeClr val="bg1"/>
              </a:solidFill>
              <a:latin typeface="Lucida Calligraphy" charset="0"/>
              <a:ea typeface="ＭＳ Ｐゴシック" charset="0"/>
              <a:cs typeface="Tahoma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676433" y="3313487"/>
            <a:ext cx="548640" cy="548640"/>
          </a:xfrm>
          <a:prstGeom prst="rect">
            <a:avLst/>
          </a:prstGeom>
          <a:solidFill>
            <a:srgbClr val="E46C0A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Lucida Calligraphy"/>
                <a:ea typeface="Lucida Grande"/>
                <a:cs typeface="Lucida Calligraphy"/>
              </a:rPr>
              <a:t>D</a:t>
            </a:r>
            <a:r>
              <a:rPr lang="en-US" b="1" baseline="-25000" dirty="0" err="1">
                <a:solidFill>
                  <a:srgbClr val="000000"/>
                </a:solidFill>
                <a:latin typeface="Lucida Calligraphy"/>
                <a:ea typeface="Lucida Grande"/>
                <a:cs typeface="Lucida Calligraphy"/>
              </a:rPr>
              <a:t>rxr</a:t>
            </a:r>
            <a:endParaRPr lang="en-US" baseline="-25000" dirty="0">
              <a:solidFill>
                <a:srgbClr val="000000"/>
              </a:solidFill>
              <a:latin typeface="Lucida Calligraphy"/>
              <a:cs typeface="Lucida Calligraphy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322793" y="3313487"/>
            <a:ext cx="1371339" cy="548640"/>
          </a:xfrm>
          <a:prstGeom prst="rect">
            <a:avLst/>
          </a:prstGeom>
          <a:solidFill>
            <a:srgbClr val="8064A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 err="1">
                <a:solidFill>
                  <a:schemeClr val="bg1"/>
                </a:solidFill>
                <a:latin typeface="Lucida Calligraphy" charset="0"/>
                <a:ea typeface="ＭＳ Ｐゴシック" charset="-128"/>
                <a:cs typeface="Tahoma" charset="0"/>
              </a:rPr>
              <a:t>V</a:t>
            </a:r>
            <a:r>
              <a:rPr lang="en-US" altLang="ko-KR" b="1" baseline="-25000" dirty="0" err="1">
                <a:solidFill>
                  <a:schemeClr val="bg1"/>
                </a:solidFill>
                <a:latin typeface="Lucida Calligraphy" charset="0"/>
                <a:ea typeface="ＭＳ Ｐゴシック" charset="0"/>
                <a:cs typeface="Tahoma" charset="0"/>
              </a:rPr>
              <a:t>mxr</a:t>
            </a:r>
            <a:r>
              <a:rPr lang="en-US" sz="2000" b="1" i="1" baseline="30000" dirty="0" err="1">
                <a:cs typeface="Lucida Calligraphy"/>
              </a:rPr>
              <a:t>T</a:t>
            </a:r>
            <a:endParaRPr lang="en-US" altLang="ko-KR" sz="2000" b="1" baseline="30000" dirty="0">
              <a:solidFill>
                <a:schemeClr val="bg1"/>
              </a:solidFill>
              <a:latin typeface="Lucida Calligraphy" charset="0"/>
              <a:ea typeface="ＭＳ Ｐゴシック" charset="-128"/>
              <a:cs typeface="Tahoma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74283" y="4612939"/>
            <a:ext cx="2209675" cy="941303"/>
            <a:chOff x="4474283" y="4612939"/>
            <a:chExt cx="2209675" cy="941303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474283" y="4612939"/>
              <a:ext cx="2209675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own Arrow 24"/>
            <p:cNvSpPr/>
            <p:nvPr/>
          </p:nvSpPr>
          <p:spPr>
            <a:xfrm>
              <a:off x="5243240" y="4644780"/>
              <a:ext cx="507323" cy="459406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18051" y="5123355"/>
              <a:ext cx="19479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Identity Matrix</a:t>
              </a:r>
            </a:p>
          </p:txBody>
        </p:sp>
      </p:grpSp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916875"/>
              </p:ext>
            </p:extLst>
          </p:nvPr>
        </p:nvGraphicFramePr>
        <p:xfrm>
          <a:off x="2574925" y="5327650"/>
          <a:ext cx="5492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" name="Equation" r:id="rId7" imgW="127000" imgH="101600" progId="Equation.3">
                  <p:embed/>
                </p:oleObj>
              </mc:Choice>
              <mc:Fallback>
                <p:oleObj name="Equation" r:id="rId7" imgW="127000" imgH="10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5327650"/>
                        <a:ext cx="5492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 bwMode="auto">
          <a:xfrm>
            <a:off x="3138172" y="5104186"/>
            <a:ext cx="548640" cy="1233508"/>
          </a:xfrm>
          <a:prstGeom prst="rect">
            <a:avLst/>
          </a:prstGeom>
          <a:solidFill>
            <a:srgbClr val="8064A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/>
            <a:r>
              <a:rPr lang="en-US" altLang="ko-KR" b="1" dirty="0" err="1">
                <a:solidFill>
                  <a:schemeClr val="bg1"/>
                </a:solidFill>
                <a:latin typeface="Lucida Calligraphy" charset="0"/>
                <a:ea typeface="ＭＳ Ｐゴシック" charset="0"/>
                <a:cs typeface="Tahoma" charset="0"/>
              </a:rPr>
              <a:t>V</a:t>
            </a:r>
            <a:r>
              <a:rPr lang="en-US" altLang="ko-KR" b="1" baseline="-25000" dirty="0" err="1">
                <a:solidFill>
                  <a:schemeClr val="bg1"/>
                </a:solidFill>
                <a:latin typeface="Lucida Calligraphy" charset="0"/>
                <a:ea typeface="ＭＳ Ｐゴシック" charset="0"/>
                <a:cs typeface="Tahoma" charset="0"/>
              </a:rPr>
              <a:t>mxr</a:t>
            </a:r>
            <a:endParaRPr lang="en-US" altLang="ko-KR" b="1" baseline="-25000" dirty="0">
              <a:solidFill>
                <a:schemeClr val="bg1"/>
              </a:solidFill>
              <a:latin typeface="Lucida Calligraphy" charset="0"/>
              <a:ea typeface="ＭＳ Ｐゴシック" charset="0"/>
              <a:cs typeface="Tahoma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946494" y="5129142"/>
            <a:ext cx="548640" cy="548640"/>
          </a:xfrm>
          <a:prstGeom prst="rect">
            <a:avLst/>
          </a:prstGeom>
          <a:solidFill>
            <a:srgbClr val="E46C0A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Lucida Calligraphy"/>
                <a:ea typeface="Lucida Grande"/>
                <a:cs typeface="Lucida Calligraphy"/>
              </a:rPr>
              <a:t>D</a:t>
            </a:r>
            <a:r>
              <a:rPr lang="en-US" b="1" baseline="-25000" dirty="0" err="1">
                <a:solidFill>
                  <a:srgbClr val="000000"/>
                </a:solidFill>
                <a:latin typeface="Lucida Calligraphy"/>
                <a:ea typeface="Lucida Grande"/>
                <a:cs typeface="Lucida Calligraphy"/>
              </a:rPr>
              <a:t>rxr</a:t>
            </a:r>
            <a:endParaRPr lang="en-US" baseline="-25000" dirty="0">
              <a:solidFill>
                <a:srgbClr val="000000"/>
              </a:solidFill>
              <a:latin typeface="Lucida Calligraphy"/>
              <a:cs typeface="Lucida Calligraphy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741560" y="5118109"/>
            <a:ext cx="1371339" cy="548640"/>
          </a:xfrm>
          <a:prstGeom prst="rect">
            <a:avLst/>
          </a:prstGeom>
          <a:solidFill>
            <a:srgbClr val="8064A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 err="1">
                <a:solidFill>
                  <a:schemeClr val="bg1"/>
                </a:solidFill>
                <a:latin typeface="Lucida Calligraphy" charset="0"/>
                <a:ea typeface="ＭＳ Ｐゴシック" charset="-128"/>
                <a:cs typeface="Tahoma" charset="0"/>
              </a:rPr>
              <a:t>V</a:t>
            </a:r>
            <a:r>
              <a:rPr lang="en-US" altLang="ko-KR" b="1" baseline="-25000" dirty="0" err="1">
                <a:solidFill>
                  <a:schemeClr val="bg1"/>
                </a:solidFill>
                <a:latin typeface="Lucida Calligraphy" charset="0"/>
                <a:ea typeface="ＭＳ Ｐゴシック" charset="0"/>
                <a:cs typeface="Tahoma" charset="0"/>
              </a:rPr>
              <a:t>mxr</a:t>
            </a:r>
            <a:r>
              <a:rPr lang="en-US" sz="2000" b="1" i="1" baseline="30000" dirty="0" err="1">
                <a:cs typeface="Lucida Calligraphy"/>
              </a:rPr>
              <a:t>T</a:t>
            </a:r>
            <a:endParaRPr lang="en-US" altLang="ko-KR" sz="2000" b="1" baseline="30000" dirty="0">
              <a:solidFill>
                <a:schemeClr val="bg1"/>
              </a:solidFill>
              <a:latin typeface="Lucida Calligraphy" charset="0"/>
              <a:ea typeface="ＭＳ Ｐゴシック" charset="-128"/>
              <a:cs typeface="Tahoma" charset="0"/>
            </a:endParaRPr>
          </a:p>
        </p:txBody>
      </p:sp>
      <p:sp>
        <p:nvSpPr>
          <p:cNvPr id="33" name="Double Bracket 32"/>
          <p:cNvSpPr/>
          <p:nvPr/>
        </p:nvSpPr>
        <p:spPr>
          <a:xfrm>
            <a:off x="3820399" y="5008333"/>
            <a:ext cx="792036" cy="754844"/>
          </a:xfrm>
          <a:prstGeom prst="bracketPair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469252" y="4614040"/>
            <a:ext cx="4540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Lucida Calligraphy"/>
                <a:cs typeface="Lucida Calligraphy"/>
              </a:rPr>
              <a:t>2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804720" y="2866723"/>
            <a:ext cx="5558918" cy="1746216"/>
            <a:chOff x="798534" y="2866723"/>
            <a:chExt cx="5558918" cy="1746216"/>
          </a:xfrm>
        </p:grpSpPr>
        <p:sp>
          <p:nvSpPr>
            <p:cNvPr id="36" name="Rectangle 35"/>
            <p:cNvSpPr/>
            <p:nvPr/>
          </p:nvSpPr>
          <p:spPr bwMode="auto">
            <a:xfrm>
              <a:off x="1085143" y="3259611"/>
              <a:ext cx="1371339" cy="1233508"/>
            </a:xfrm>
            <a:prstGeom prst="rect">
              <a:avLst/>
            </a:prstGeom>
            <a:solidFill>
              <a:srgbClr val="CCFFCC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 err="1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A</a:t>
              </a:r>
              <a:r>
                <a:rPr lang="en-US" altLang="ko-KR" baseline="-25000" dirty="0" err="1">
                  <a:solidFill>
                    <a:schemeClr val="tx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mxm</a:t>
              </a:r>
              <a:endParaRPr lang="en-US" altLang="ko-KR" baseline="-25000" dirty="0">
                <a:solidFill>
                  <a:schemeClr val="tx1"/>
                </a:solidFill>
                <a:latin typeface="Lucida Calligraphy" charset="0"/>
                <a:ea typeface="ＭＳ Ｐゴシック" charset="-128"/>
                <a:cs typeface="Tahoma" charset="0"/>
              </a:endParaRPr>
            </a:p>
          </p:txBody>
        </p:sp>
        <p:sp>
          <p:nvSpPr>
            <p:cNvPr id="37" name="Double Bracket 36"/>
            <p:cNvSpPr/>
            <p:nvPr/>
          </p:nvSpPr>
          <p:spPr>
            <a:xfrm>
              <a:off x="798534" y="3099147"/>
              <a:ext cx="1892065" cy="1513792"/>
            </a:xfrm>
            <a:prstGeom prst="bracketPair">
              <a:avLst/>
            </a:prstGeom>
            <a:ln>
              <a:solidFill>
                <a:srgbClr val="1F49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graphicFrame>
          <p:nvGraphicFramePr>
            <p:cNvPr id="3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4232248"/>
                </p:ext>
              </p:extLst>
            </p:nvPr>
          </p:nvGraphicFramePr>
          <p:xfrm>
            <a:off x="2818956" y="3549307"/>
            <a:ext cx="547697" cy="560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3" name="Equation" r:id="rId9" imgW="126725" imgH="126725" progId="Equation.3">
                    <p:embed/>
                  </p:oleObj>
                </mc:Choice>
                <mc:Fallback>
                  <p:oleObj name="Equation" r:id="rId9" imgW="126725" imgH="12672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8956" y="3549307"/>
                          <a:ext cx="547697" cy="560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Rectangle 38"/>
            <p:cNvSpPr/>
            <p:nvPr/>
          </p:nvSpPr>
          <p:spPr bwMode="auto">
            <a:xfrm>
              <a:off x="3382725" y="3295557"/>
              <a:ext cx="571557" cy="1233508"/>
            </a:xfrm>
            <a:prstGeom prst="rect">
              <a:avLst/>
            </a:prstGeom>
            <a:solidFill>
              <a:srgbClr val="8064A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/>
              <a:r>
                <a:rPr lang="en-US" altLang="ko-KR" b="1" dirty="0" err="1">
                  <a:solidFill>
                    <a:schemeClr val="bg1"/>
                  </a:solidFill>
                  <a:latin typeface="Lucida Calligraphy" charset="0"/>
                  <a:ea typeface="ＭＳ Ｐゴシック" charset="0"/>
                  <a:cs typeface="Tahoma" charset="0"/>
                </a:rPr>
                <a:t>V</a:t>
              </a:r>
              <a:r>
                <a:rPr lang="en-US" altLang="ko-KR" b="1" baseline="-25000" dirty="0" err="1">
                  <a:solidFill>
                    <a:schemeClr val="bg1"/>
                  </a:solidFill>
                  <a:latin typeface="Lucida Calligraphy" charset="0"/>
                  <a:ea typeface="ＭＳ Ｐゴシック" charset="0"/>
                  <a:cs typeface="Tahoma" charset="0"/>
                </a:rPr>
                <a:t>mxr</a:t>
              </a:r>
              <a:endParaRPr lang="en-US" altLang="ko-KR" b="1" baseline="-25000" dirty="0">
                <a:solidFill>
                  <a:schemeClr val="bg1"/>
                </a:solidFill>
                <a:latin typeface="Lucida Calligraphy" charset="0"/>
                <a:ea typeface="ＭＳ Ｐゴシック" charset="0"/>
                <a:cs typeface="Tahoma" charset="0"/>
              </a:endParaRPr>
            </a:p>
            <a:p>
              <a:pPr algn="ctr"/>
              <a:endParaRPr lang="en-US" altLang="ko-KR" b="1" baseline="-25000" dirty="0">
                <a:solidFill>
                  <a:schemeClr val="bg1"/>
                </a:solidFill>
                <a:latin typeface="Lucida Calligraphy" charset="0"/>
                <a:ea typeface="ＭＳ Ｐゴシック" charset="0"/>
                <a:cs typeface="Tahoma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191047" y="3320513"/>
              <a:ext cx="548640" cy="548640"/>
            </a:xfrm>
            <a:prstGeom prst="rect">
              <a:avLst/>
            </a:prstGeom>
            <a:solidFill>
              <a:srgbClr val="E46C0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latin typeface="Lucida Calligraphy"/>
                  <a:ea typeface="Lucida Grande"/>
                  <a:cs typeface="Lucida Calligraphy"/>
                </a:rPr>
                <a:t>D</a:t>
              </a:r>
              <a:r>
                <a:rPr lang="en-US" b="1" baseline="-25000" dirty="0" err="1">
                  <a:solidFill>
                    <a:srgbClr val="000000"/>
                  </a:solidFill>
                  <a:latin typeface="Lucida Calligraphy"/>
                  <a:ea typeface="Lucida Grande"/>
                  <a:cs typeface="Lucida Calligraphy"/>
                </a:rPr>
                <a:t>rxr</a:t>
              </a:r>
              <a:endParaRPr lang="en-US" baseline="-25000" dirty="0">
                <a:solidFill>
                  <a:srgbClr val="000000"/>
                </a:solidFill>
                <a:latin typeface="Lucida Calligraphy"/>
                <a:cs typeface="Lucida Calligraphy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986113" y="3309480"/>
              <a:ext cx="1371339" cy="513368"/>
            </a:xfrm>
            <a:prstGeom prst="rect">
              <a:avLst/>
            </a:prstGeom>
            <a:solidFill>
              <a:srgbClr val="8064A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 err="1">
                  <a:solidFill>
                    <a:schemeClr val="bg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V</a:t>
              </a:r>
              <a:r>
                <a:rPr lang="en-US" altLang="ko-KR" b="1" baseline="-25000" dirty="0" err="1">
                  <a:solidFill>
                    <a:schemeClr val="bg1"/>
                  </a:solidFill>
                  <a:latin typeface="Lucida Calligraphy" charset="0"/>
                  <a:ea typeface="ＭＳ Ｐゴシック" charset="-128"/>
                  <a:cs typeface="Tahoma" charset="0"/>
                </a:rPr>
                <a:t>mxr</a:t>
              </a:r>
              <a:r>
                <a:rPr lang="en-US" sz="2000" b="1" i="1" baseline="30000" dirty="0" err="1">
                  <a:cs typeface="Lucida Calligraphy"/>
                </a:rPr>
                <a:t>T</a:t>
              </a:r>
              <a:endParaRPr lang="en-US" altLang="ko-KR" sz="2000" b="1" baseline="30000" dirty="0">
                <a:solidFill>
                  <a:schemeClr val="bg1"/>
                </a:solidFill>
                <a:latin typeface="Lucida Calligraphy" charset="0"/>
                <a:ea typeface="ＭＳ Ｐゴシック" charset="-128"/>
                <a:cs typeface="Tahoma" charset="0"/>
              </a:endParaRPr>
            </a:p>
          </p:txBody>
        </p:sp>
        <p:sp>
          <p:nvSpPr>
            <p:cNvPr id="42" name="Double Bracket 41"/>
            <p:cNvSpPr/>
            <p:nvPr/>
          </p:nvSpPr>
          <p:spPr>
            <a:xfrm>
              <a:off x="4064952" y="3199704"/>
              <a:ext cx="792036" cy="754844"/>
            </a:xfrm>
            <a:prstGeom prst="bracketPair">
              <a:avLst/>
            </a:prstGeom>
            <a:ln>
              <a:solidFill>
                <a:srgbClr val="1F49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73028" y="2915148"/>
              <a:ext cx="47428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latin typeface="Lucida Calligraphy"/>
                  <a:cs typeface="Lucida Calligraphy"/>
                </a:rPr>
                <a:t>k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02806" y="2866723"/>
              <a:ext cx="47428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latin typeface="Lucida Calligraphy"/>
                  <a:cs typeface="Lucida Calligraphy"/>
                </a:rPr>
                <a:t>k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1097123" y="5185324"/>
            <a:ext cx="6608316" cy="1120184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Large</a:t>
            </a:r>
            <a:r>
              <a:rPr lang="en-US" dirty="0">
                <a:solidFill>
                  <a:srgbClr val="FF0000"/>
                </a:solidFill>
              </a:rPr>
              <a:t> matrix multiplication becomes </a:t>
            </a:r>
            <a:r>
              <a:rPr lang="en-US" b="1" dirty="0">
                <a:solidFill>
                  <a:srgbClr val="FF0000"/>
                </a:solidFill>
              </a:rPr>
              <a:t>small</a:t>
            </a:r>
            <a:r>
              <a:rPr lang="en-US" dirty="0">
                <a:solidFill>
                  <a:srgbClr val="FF0000"/>
                </a:solidFill>
              </a:rPr>
              <a:t> 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2971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1" grpId="1" animBg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4" grpId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Limitation of Low-rank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rank </a:t>
            </a:r>
            <a:r>
              <a:rPr lang="en-US" i="1" dirty="0"/>
              <a:t>r</a:t>
            </a:r>
            <a:r>
              <a:rPr lang="en-US" dirty="0"/>
              <a:t> is needed for large graphs to make the approximation error acceptable</a:t>
            </a:r>
          </a:p>
          <a:p>
            <a:r>
              <a:rPr lang="en-US" dirty="0"/>
              <a:t>The computation and memory costs are expensive for large graphs and rank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937554" y="4284266"/>
            <a:ext cx="2671567" cy="2242007"/>
            <a:chOff x="2937554" y="4284266"/>
            <a:chExt cx="2671567" cy="22420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0964" y="4493402"/>
              <a:ext cx="1888157" cy="203287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937554" y="4284266"/>
              <a:ext cx="2121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How to improve 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900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64" y="1491112"/>
            <a:ext cx="3959272" cy="320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Structure In Social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33244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Not uniformly random graphs</a:t>
            </a:r>
          </a:p>
          <a:p>
            <a:r>
              <a:rPr lang="en-US" dirty="0"/>
              <a:t>Clusters with few inter-cluster edges</a:t>
            </a:r>
          </a:p>
          <a:p>
            <a:r>
              <a:rPr lang="en-US" b="1" i="1" dirty="0"/>
              <a:t>Clustered</a:t>
            </a:r>
            <a:r>
              <a:rPr lang="en-US" dirty="0"/>
              <a:t> low-rank approximation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 clusters by partitioning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Use low-rank approximation for each cluster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Account for inter-cluster edges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new parallel partitioning algorithm for social networks</a:t>
            </a:r>
          </a:p>
          <a:p>
            <a:pPr lvl="1"/>
            <a:r>
              <a:rPr lang="en-US" dirty="0"/>
              <a:t>Easy to parallelize </a:t>
            </a:r>
          </a:p>
          <a:p>
            <a:pPr lvl="1"/>
            <a:r>
              <a:rPr lang="en-US" dirty="0"/>
              <a:t>Compared to </a:t>
            </a:r>
            <a:r>
              <a:rPr lang="en-US" dirty="0" err="1"/>
              <a:t>ParMetis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Faster and scales better</a:t>
            </a:r>
          </a:p>
          <a:p>
            <a:pPr lvl="2"/>
            <a:r>
              <a:rPr lang="en-US" dirty="0"/>
              <a:t>Generates similar quality partitions when </a:t>
            </a:r>
            <a:r>
              <a:rPr lang="en-US" dirty="0" err="1"/>
              <a:t>ParMetis</a:t>
            </a:r>
            <a:r>
              <a:rPr lang="en-US" dirty="0"/>
              <a:t> succeeds</a:t>
            </a:r>
          </a:p>
          <a:p>
            <a:r>
              <a:rPr lang="en-US" dirty="0"/>
              <a:t>First parallel implementation of clustered low-rank approximation</a:t>
            </a:r>
          </a:p>
          <a:p>
            <a:r>
              <a:rPr lang="en-US" dirty="0"/>
              <a:t>Application to link prediction of very large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25F-1C2D-F841-90A3-8636DED483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Oval 143"/>
          <p:cNvSpPr/>
          <p:nvPr/>
        </p:nvSpPr>
        <p:spPr>
          <a:xfrm rot="18630322">
            <a:off x="6276795" y="2093295"/>
            <a:ext cx="1810804" cy="674589"/>
          </a:xfrm>
          <a:prstGeom prst="ellipse">
            <a:avLst/>
          </a:prstGeom>
          <a:solidFill>
            <a:srgbClr val="0000FF">
              <a:alpha val="15000"/>
            </a:srgbClr>
          </a:solidFill>
          <a:ln w="28575" cmpd="sng">
            <a:solidFill>
              <a:srgbClr val="00009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 rot="18630322">
            <a:off x="5726848" y="1445846"/>
            <a:ext cx="1810804" cy="674589"/>
          </a:xfrm>
          <a:prstGeom prst="ellipse">
            <a:avLst/>
          </a:prstGeom>
          <a:solidFill>
            <a:srgbClr val="FF0000">
              <a:alpha val="15000"/>
            </a:srgbClr>
          </a:solidFill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1" y="7409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Matrix View of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18014" y="6492875"/>
            <a:ext cx="2133600" cy="365125"/>
          </a:xfrm>
        </p:spPr>
        <p:txBody>
          <a:bodyPr/>
          <a:lstStyle/>
          <a:p>
            <a:fld id="{4DA7225F-1C2D-F841-90A3-8636DED483F0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944036" y="1042445"/>
            <a:ext cx="1789947" cy="1967729"/>
            <a:chOff x="1708111" y="2773826"/>
            <a:chExt cx="1789947" cy="1967729"/>
          </a:xfrm>
        </p:grpSpPr>
        <p:sp>
          <p:nvSpPr>
            <p:cNvPr id="5" name="Oval 4"/>
            <p:cNvSpPr/>
            <p:nvPr/>
          </p:nvSpPr>
          <p:spPr>
            <a:xfrm>
              <a:off x="2543308" y="3175858"/>
              <a:ext cx="365760" cy="36576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543308" y="4318659"/>
              <a:ext cx="363558" cy="36576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54528" y="3639088"/>
              <a:ext cx="363558" cy="36576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060877" y="3802316"/>
              <a:ext cx="363558" cy="36576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2" name="Straight Connector 11"/>
            <p:cNvCxnSpPr>
              <a:stCxn id="8" idx="7"/>
              <a:endCxn id="5" idx="3"/>
            </p:cNvCxnSpPr>
            <p:nvPr/>
          </p:nvCxnSpPr>
          <p:spPr>
            <a:xfrm flipV="1">
              <a:off x="2364844" y="3488054"/>
              <a:ext cx="232028" cy="204598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Straight Connector 15"/>
            <p:cNvCxnSpPr>
              <a:stCxn id="7" idx="7"/>
              <a:endCxn id="10" idx="3"/>
            </p:cNvCxnSpPr>
            <p:nvPr/>
          </p:nvCxnSpPr>
          <p:spPr>
            <a:xfrm flipV="1">
              <a:off x="2853624" y="4114512"/>
              <a:ext cx="260495" cy="257711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661654" y="2773826"/>
              <a:ext cx="383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08111" y="3303388"/>
              <a:ext cx="383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26590" y="4372223"/>
              <a:ext cx="383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14119" y="3470013"/>
              <a:ext cx="383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4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91580" y="3889854"/>
            <a:ext cx="2419781" cy="2555928"/>
            <a:chOff x="2331172" y="2477678"/>
            <a:chExt cx="2743200" cy="2719126"/>
          </a:xfrm>
        </p:grpSpPr>
        <p:sp>
          <p:nvSpPr>
            <p:cNvPr id="43" name="Rectangle 42"/>
            <p:cNvSpPr/>
            <p:nvPr/>
          </p:nvSpPr>
          <p:spPr>
            <a:xfrm>
              <a:off x="2879812" y="2486438"/>
              <a:ext cx="548640" cy="5457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/>
                <a:t>n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28452" y="2481486"/>
              <a:ext cx="548640" cy="5457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/>
                <a:t>n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77093" y="2482630"/>
              <a:ext cx="548640" cy="5457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/>
                <a:t>n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525732" y="2477678"/>
              <a:ext cx="548640" cy="5457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/>
                <a:t>n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79812" y="3029233"/>
              <a:ext cx="548640" cy="54579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28452" y="3024281"/>
              <a:ext cx="548640" cy="54579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79812" y="3571218"/>
              <a:ext cx="548640" cy="54579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28452" y="3571218"/>
              <a:ext cx="548640" cy="54579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77092" y="3025425"/>
              <a:ext cx="548640" cy="54579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525732" y="3020473"/>
              <a:ext cx="548640" cy="54579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77092" y="3567410"/>
              <a:ext cx="548640" cy="54579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25732" y="3567410"/>
              <a:ext cx="548640" cy="54579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79812" y="4109026"/>
              <a:ext cx="548640" cy="54579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428452" y="4104074"/>
              <a:ext cx="548640" cy="54579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879812" y="4651011"/>
              <a:ext cx="548640" cy="54579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28452" y="4651011"/>
              <a:ext cx="548640" cy="54579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977092" y="4105218"/>
              <a:ext cx="548640" cy="54579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25732" y="4100266"/>
              <a:ext cx="548640" cy="54579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77092" y="4647203"/>
              <a:ext cx="548640" cy="54579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25732" y="4647203"/>
              <a:ext cx="548640" cy="54579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331172" y="3025425"/>
              <a:ext cx="548640" cy="5457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/>
                <a:t>n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331172" y="3567410"/>
              <a:ext cx="548640" cy="5457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/>
                <a:t>n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331172" y="4105218"/>
              <a:ext cx="548640" cy="5457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/>
                <a:t>n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331172" y="4647203"/>
              <a:ext cx="548640" cy="5457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/>
                <a:t>n</a:t>
              </a:r>
              <a:r>
                <a:rPr lang="en-US" baseline="-25000" dirty="0"/>
                <a:t>4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854759" y="960791"/>
            <a:ext cx="1789947" cy="2043279"/>
            <a:chOff x="1708111" y="2698276"/>
            <a:chExt cx="1789947" cy="2043279"/>
          </a:xfrm>
        </p:grpSpPr>
        <p:sp>
          <p:nvSpPr>
            <p:cNvPr id="55" name="Oval 54"/>
            <p:cNvSpPr/>
            <p:nvPr/>
          </p:nvSpPr>
          <p:spPr>
            <a:xfrm>
              <a:off x="2543308" y="3175858"/>
              <a:ext cx="365760" cy="36576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2543308" y="4318659"/>
              <a:ext cx="363558" cy="36576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054528" y="3639088"/>
              <a:ext cx="363558" cy="36576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060877" y="3802316"/>
              <a:ext cx="363558" cy="36576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59" name="Straight Connector 58"/>
            <p:cNvCxnSpPr>
              <a:stCxn id="57" idx="7"/>
              <a:endCxn id="55" idx="3"/>
            </p:cNvCxnSpPr>
            <p:nvPr/>
          </p:nvCxnSpPr>
          <p:spPr>
            <a:xfrm flipV="1">
              <a:off x="2364844" y="3488054"/>
              <a:ext cx="232028" cy="204598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60" name="Straight Connector 59"/>
            <p:cNvCxnSpPr>
              <a:stCxn id="56" idx="7"/>
              <a:endCxn id="58" idx="3"/>
            </p:cNvCxnSpPr>
            <p:nvPr/>
          </p:nvCxnSpPr>
          <p:spPr>
            <a:xfrm flipV="1">
              <a:off x="2853624" y="4114512"/>
              <a:ext cx="260495" cy="257711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661654" y="2698276"/>
              <a:ext cx="383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708111" y="3303388"/>
              <a:ext cx="383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126590" y="4372223"/>
              <a:ext cx="383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114119" y="3470013"/>
              <a:ext cx="383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4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606952" y="3905670"/>
            <a:ext cx="2419781" cy="2555928"/>
            <a:chOff x="2331172" y="2477678"/>
            <a:chExt cx="2743200" cy="2719126"/>
          </a:xfrm>
        </p:grpSpPr>
        <p:sp>
          <p:nvSpPr>
            <p:cNvPr id="91" name="Rectangle 90"/>
            <p:cNvSpPr/>
            <p:nvPr/>
          </p:nvSpPr>
          <p:spPr>
            <a:xfrm>
              <a:off x="2879812" y="2486438"/>
              <a:ext cx="548640" cy="5457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/>
                <a:t>n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428452" y="2481486"/>
              <a:ext cx="548640" cy="5457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/>
                <a:t>n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977092" y="2482630"/>
              <a:ext cx="548640" cy="5457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/>
                <a:t>n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525732" y="2477678"/>
              <a:ext cx="548640" cy="5457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/>
                <a:t>n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879812" y="3029233"/>
              <a:ext cx="548640" cy="545793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428452" y="3024281"/>
              <a:ext cx="548640" cy="545793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79812" y="3571218"/>
              <a:ext cx="548640" cy="545793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428452" y="3571218"/>
              <a:ext cx="548640" cy="545793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977092" y="3025425"/>
              <a:ext cx="548640" cy="545793"/>
            </a:xfrm>
            <a:prstGeom prst="rect">
              <a:avLst/>
            </a:prstGeom>
            <a:solidFill>
              <a:srgbClr val="FFFFFF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525732" y="3020473"/>
              <a:ext cx="548640" cy="54579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977092" y="3567410"/>
              <a:ext cx="548640" cy="54579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525732" y="3567410"/>
              <a:ext cx="548640" cy="545793"/>
            </a:xfrm>
            <a:prstGeom prst="rect">
              <a:avLst/>
            </a:prstGeom>
            <a:solidFill>
              <a:srgbClr val="FFFFFF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879812" y="4109026"/>
              <a:ext cx="548640" cy="545793"/>
            </a:xfrm>
            <a:prstGeom prst="rect">
              <a:avLst/>
            </a:prstGeom>
            <a:solidFill>
              <a:srgbClr val="FFFFFF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428452" y="4104074"/>
              <a:ext cx="548640" cy="54579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879812" y="4651011"/>
              <a:ext cx="548640" cy="54579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28452" y="4651011"/>
              <a:ext cx="548640" cy="54579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977092" y="4105218"/>
              <a:ext cx="548640" cy="545793"/>
            </a:xfrm>
            <a:prstGeom prst="rect">
              <a:avLst/>
            </a:prstGeom>
            <a:solidFill>
              <a:srgbClr val="3366FF">
                <a:alpha val="15000"/>
              </a:srgb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525732" y="4100266"/>
              <a:ext cx="548640" cy="545793"/>
            </a:xfrm>
            <a:prstGeom prst="rect">
              <a:avLst/>
            </a:prstGeom>
            <a:solidFill>
              <a:srgbClr val="3366FF">
                <a:alpha val="15000"/>
              </a:srgb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977092" y="4647203"/>
              <a:ext cx="548640" cy="545793"/>
            </a:xfrm>
            <a:prstGeom prst="rect">
              <a:avLst/>
            </a:prstGeom>
            <a:solidFill>
              <a:srgbClr val="3366FF">
                <a:alpha val="15000"/>
              </a:srgb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525732" y="4647203"/>
              <a:ext cx="548640" cy="545793"/>
            </a:xfrm>
            <a:prstGeom prst="rect">
              <a:avLst/>
            </a:prstGeom>
            <a:solidFill>
              <a:srgbClr val="3366FF">
                <a:alpha val="15000"/>
              </a:srgb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3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331172" y="3025425"/>
              <a:ext cx="548640" cy="5457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/>
                <a:t>n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331172" y="3567410"/>
              <a:ext cx="548640" cy="5457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/>
                <a:t>n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331172" y="4105218"/>
              <a:ext cx="548640" cy="5457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/>
                <a:t>n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331172" y="4647203"/>
              <a:ext cx="548640" cy="5457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/>
                <a:t>n</a:t>
              </a:r>
              <a:r>
                <a:rPr lang="en-US" baseline="-25000" dirty="0"/>
                <a:t>4</a:t>
              </a:r>
            </a:p>
          </p:txBody>
        </p:sp>
      </p:grpSp>
      <p:sp>
        <p:nvSpPr>
          <p:cNvPr id="118" name="Down Arrow 117"/>
          <p:cNvSpPr/>
          <p:nvPr/>
        </p:nvSpPr>
        <p:spPr>
          <a:xfrm rot="16200000">
            <a:off x="3808667" y="2014161"/>
            <a:ext cx="822960" cy="538698"/>
          </a:xfrm>
          <a:prstGeom prst="downArrow">
            <a:avLst/>
          </a:prstGeom>
          <a:solidFill>
            <a:srgbClr val="EEECE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9" name="Down Arrow 118"/>
          <p:cNvSpPr/>
          <p:nvPr/>
        </p:nvSpPr>
        <p:spPr>
          <a:xfrm rot="16200000">
            <a:off x="3808667" y="5055237"/>
            <a:ext cx="822960" cy="538698"/>
          </a:xfrm>
          <a:prstGeom prst="down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5204843" y="5430873"/>
            <a:ext cx="3062473" cy="15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7058820" y="3432201"/>
            <a:ext cx="2" cy="3641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endCxn id="5" idx="5"/>
          </p:cNvCxnSpPr>
          <p:nvPr/>
        </p:nvCxnSpPr>
        <p:spPr>
          <a:xfrm flipH="1" flipV="1">
            <a:off x="2091429" y="1756673"/>
            <a:ext cx="258615" cy="342593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8" name="Straight Connector 147"/>
          <p:cNvCxnSpPr>
            <a:stCxn id="58" idx="1"/>
            <a:endCxn id="55" idx="5"/>
          </p:cNvCxnSpPr>
          <p:nvPr/>
        </p:nvCxnSpPr>
        <p:spPr>
          <a:xfrm flipH="1" flipV="1">
            <a:off x="7002152" y="1750569"/>
            <a:ext cx="258615" cy="367826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8212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1451</Words>
  <Application>Microsoft Office PowerPoint</Application>
  <PresentationFormat>화면 슬라이드 쇼(4:3)</PresentationFormat>
  <Paragraphs>476</Paragraphs>
  <Slides>28</Slides>
  <Notes>22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28</vt:i4>
      </vt:variant>
    </vt:vector>
  </HeadingPairs>
  <TitlesOfParts>
    <vt:vector size="40" baseType="lpstr">
      <vt:lpstr>Ayuthaya</vt:lpstr>
      <vt:lpstr>Lucida Grande</vt:lpstr>
      <vt:lpstr>ＭＳ Ｐゴシック</vt:lpstr>
      <vt:lpstr>ＭＳ Ｐ明朝</vt:lpstr>
      <vt:lpstr>Arial</vt:lpstr>
      <vt:lpstr>Calibri</vt:lpstr>
      <vt:lpstr>Lucida Calligraphy</vt:lpstr>
      <vt:lpstr>Tahoma</vt:lpstr>
      <vt:lpstr>Wingdings</vt:lpstr>
      <vt:lpstr>Office Theme</vt:lpstr>
      <vt:lpstr>Equation</vt:lpstr>
      <vt:lpstr>수식</vt:lpstr>
      <vt:lpstr>Parallelization of Clustered Low-Rank Approximation and Its Application to Link Prediction </vt:lpstr>
      <vt:lpstr>Social Network Analysis</vt:lpstr>
      <vt:lpstr>Need for Approximation</vt:lpstr>
      <vt:lpstr>Low-rank Approximation</vt:lpstr>
      <vt:lpstr>Approximating Ak by low-rank approximation</vt:lpstr>
      <vt:lpstr>The Limitation of Low-rank Approximation</vt:lpstr>
      <vt:lpstr>Structure In Social Networks</vt:lpstr>
      <vt:lpstr>Our Contributions</vt:lpstr>
      <vt:lpstr>Matrix View of Clustering</vt:lpstr>
      <vt:lpstr>Example: arXiv Network</vt:lpstr>
      <vt:lpstr>Clustered Low-rank Approximation</vt:lpstr>
      <vt:lpstr>1. PEK: A new graph partitioning algorithm for social networks</vt:lpstr>
      <vt:lpstr>Extract a Representative Sub-Graph</vt:lpstr>
      <vt:lpstr>Partition Sub-graph</vt:lpstr>
      <vt:lpstr>Propagate Partitioning(1) </vt:lpstr>
      <vt:lpstr>Propagate Partitioning(2) </vt:lpstr>
      <vt:lpstr>Refine Partitions</vt:lpstr>
      <vt:lpstr>2. Approximating Diagonal Blocks</vt:lpstr>
      <vt:lpstr>3. Approximating Off-Diagonal Blocks</vt:lpstr>
      <vt:lpstr>Experimental Setting</vt:lpstr>
      <vt:lpstr>Datasets</vt:lpstr>
      <vt:lpstr>Runtime and Speedup of Parallel Clustered Low-rank Approximation</vt:lpstr>
      <vt:lpstr>Runtime and Speedup in Each Phase</vt:lpstr>
      <vt:lpstr>Load Balancing of diagonal and offDiagonal Phases  </vt:lpstr>
      <vt:lpstr>Graph Partitioning  Comparing PEK with ParMetis</vt:lpstr>
      <vt:lpstr>Link Prediction</vt:lpstr>
      <vt:lpstr>Conclusion</vt:lpstr>
      <vt:lpstr>Thank You!</vt:lpstr>
    </vt:vector>
  </TitlesOfParts>
  <Company>University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Parallelization of Clustered Low-Rank Approximation and Its Application to Link Prediction </dc:title>
  <dc:creator>Xin</dc:creator>
  <cp:lastModifiedBy>JOYCE</cp:lastModifiedBy>
  <cp:revision>372</cp:revision>
  <dcterms:created xsi:type="dcterms:W3CDTF">2012-09-09T01:58:46Z</dcterms:created>
  <dcterms:modified xsi:type="dcterms:W3CDTF">2020-02-22T10:04:44Z</dcterms:modified>
</cp:coreProperties>
</file>